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a:p>
        </p:txBody>
      </p:sp>
      <p:sp>
        <p:nvSpPr>
          <p:cNvPr id="110" name="Shape 1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01" name="Title Text"/>
          <p:cNvSpPr txBox="1"/>
          <p:nvPr>
            <p:ph type="title"/>
          </p:nvPr>
        </p:nvSpPr>
        <p:spPr>
          <a:xfrm>
            <a:off x="8724900" y="365125"/>
            <a:ext cx="2628900" cy="5811838"/>
          </a:xfrm>
          <a:prstGeom prst="rect">
            <a:avLst/>
          </a:prstGeom>
        </p:spPr>
        <p:txBody>
          <a:bodyPr/>
          <a:lstStyle/>
          <a:p>
            <a:pPr/>
            <a:r>
              <a:t>Title Text</a:t>
            </a:r>
          </a:p>
        </p:txBody>
      </p:sp>
      <p:sp>
        <p:nvSpPr>
          <p:cNvPr id="102" name="Body Level One…"/>
          <p:cNvSpPr txBox="1"/>
          <p:nvPr>
            <p:ph type="body" idx="1"/>
          </p:nvPr>
        </p:nvSpPr>
        <p:spPr>
          <a:xfrm>
            <a:off x="838200" y="365125"/>
            <a:ext cx="7734300" cy="58118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13"/>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13"/>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6.png"/><Relationship Id="rId4" Type="http://schemas.openxmlformats.org/officeDocument/2006/relationships/image" Target="../media/image5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60.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6.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78.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Subtitle 2"/>
          <p:cNvSpPr txBox="1"/>
          <p:nvPr>
            <p:ph type="subTitle" sz="quarter" idx="1"/>
          </p:nvPr>
        </p:nvSpPr>
        <p:spPr>
          <a:xfrm>
            <a:off x="1524000" y="3602037"/>
            <a:ext cx="9144000" cy="1655762"/>
          </a:xfrm>
          <a:prstGeom prst="rect">
            <a:avLst/>
          </a:prstGeom>
        </p:spPr>
        <p:txBody>
          <a:bodyPr/>
          <a:lstStyle/>
          <a:p>
            <a:pPr/>
            <a:r>
              <a:t>Iceland</a:t>
            </a:r>
          </a:p>
          <a:p>
            <a:pPr/>
            <a:r>
              <a:t>14 September – 20 September 2017</a:t>
            </a:r>
          </a:p>
        </p:txBody>
      </p:sp>
      <p:sp>
        <p:nvSpPr>
          <p:cNvPr id="113" name="Rectangle 3"/>
          <p:cNvSpPr/>
          <p:nvPr/>
        </p:nvSpPr>
        <p:spPr>
          <a:xfrm>
            <a:off x="0" y="-1"/>
            <a:ext cx="12192000" cy="2471353"/>
          </a:xfrm>
          <a:prstGeom prst="rect">
            <a:avLst/>
          </a:prstGeom>
          <a:blipFill>
            <a:blip r:embed="rId2"/>
            <a:stretch>
              <a:fillRect/>
            </a:stretch>
          </a:blipFill>
          <a:ln w="12700">
            <a:solidFill>
              <a:srgbClr val="42719B"/>
            </a:solidFill>
            <a:miter/>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1" name="Picture 1" descr="Picture 1"/>
          <p:cNvPicPr>
            <a:picLocks noChangeAspect="1"/>
          </p:cNvPicPr>
          <p:nvPr/>
        </p:nvPicPr>
        <p:blipFill>
          <a:blip r:embed="rId2">
            <a:extLst/>
          </a:blip>
          <a:stretch>
            <a:fillRect/>
          </a:stretch>
        </p:blipFill>
        <p:spPr>
          <a:xfrm>
            <a:off x="0" y="0"/>
            <a:ext cx="5523787" cy="3417323"/>
          </a:xfrm>
          <a:prstGeom prst="rect">
            <a:avLst/>
          </a:prstGeom>
          <a:ln w="12700">
            <a:miter lim="400000"/>
          </a:ln>
        </p:spPr>
      </p:pic>
      <p:pic>
        <p:nvPicPr>
          <p:cNvPr id="172" name="Picture 2" descr="Picture 2"/>
          <p:cNvPicPr>
            <a:picLocks noChangeAspect="1"/>
          </p:cNvPicPr>
          <p:nvPr/>
        </p:nvPicPr>
        <p:blipFill>
          <a:blip r:embed="rId3">
            <a:extLst/>
          </a:blip>
          <a:stretch>
            <a:fillRect/>
          </a:stretch>
        </p:blipFill>
        <p:spPr>
          <a:xfrm>
            <a:off x="0" y="3413688"/>
            <a:ext cx="5523785" cy="3444312"/>
          </a:xfrm>
          <a:prstGeom prst="rect">
            <a:avLst/>
          </a:prstGeom>
          <a:ln w="12700">
            <a:miter lim="400000"/>
          </a:ln>
        </p:spPr>
      </p:pic>
      <p:sp>
        <p:nvSpPr>
          <p:cNvPr id="173" name="Rectangle 3"/>
          <p:cNvSpPr txBox="1"/>
          <p:nvPr/>
        </p:nvSpPr>
        <p:spPr>
          <a:xfrm>
            <a:off x="5830110" y="135231"/>
            <a:ext cx="6096001" cy="2034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252D39"/>
                </a:solidFill>
                <a:latin typeface="Open Sans"/>
                <a:ea typeface="Open Sans"/>
                <a:cs typeface="Open Sans"/>
                <a:sym typeface="Open Sans"/>
              </a:defRPr>
            </a:lvl1pPr>
          </a:lstStyle>
          <a:p>
            <a:pPr/>
            <a:r>
              <a:t>The Atlantic Ocean is quite the sculptor, much apparent in various locations around Iceland. Reynisdrangar, just south of the dramatic black beaches of Vik are three spiky basalt sea stacks rising from the ocean 66 m into the air.  Legend has it that the three stacks were formerly two trolls dragging a three-mast ship towards land throughout a night. Alas, it was a slow maneuver and the night wasn't long at that time of year. At the break of dawn up rose the Sun and cast its rays on the trolls, instantly turning them into stone. The stack next to land, Landdrangur, is the fogy, Langsamur the ship is in the middle with the old hag, Háidrangur, at the rear end.</a:t>
            </a:r>
          </a:p>
        </p:txBody>
      </p:sp>
      <p:pic>
        <p:nvPicPr>
          <p:cNvPr id="174" name="Picture 4" descr="Picture 4"/>
          <p:cNvPicPr>
            <a:picLocks noChangeAspect="1"/>
          </p:cNvPicPr>
          <p:nvPr/>
        </p:nvPicPr>
        <p:blipFill>
          <a:blip r:embed="rId4">
            <a:extLst/>
          </a:blip>
          <a:stretch>
            <a:fillRect/>
          </a:stretch>
        </p:blipFill>
        <p:spPr>
          <a:xfrm>
            <a:off x="6866201" y="2257535"/>
            <a:ext cx="3814769" cy="460046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6" name="Picture 2" descr="Picture 2"/>
          <p:cNvPicPr>
            <a:picLocks noChangeAspect="1"/>
          </p:cNvPicPr>
          <p:nvPr/>
        </p:nvPicPr>
        <p:blipFill>
          <a:blip r:embed="rId2">
            <a:extLst/>
          </a:blip>
          <a:stretch>
            <a:fillRect/>
          </a:stretch>
        </p:blipFill>
        <p:spPr>
          <a:xfrm>
            <a:off x="0" y="1026542"/>
            <a:ext cx="7763775" cy="5831458"/>
          </a:xfrm>
          <a:prstGeom prst="rect">
            <a:avLst/>
          </a:prstGeom>
          <a:ln w="12700">
            <a:miter lim="400000"/>
          </a:ln>
        </p:spPr>
      </p:pic>
      <p:pic>
        <p:nvPicPr>
          <p:cNvPr id="177" name="Picture 1" descr="Picture 1"/>
          <p:cNvPicPr>
            <a:picLocks noChangeAspect="1"/>
          </p:cNvPicPr>
          <p:nvPr/>
        </p:nvPicPr>
        <p:blipFill>
          <a:blip r:embed="rId3">
            <a:extLst/>
          </a:blip>
          <a:stretch>
            <a:fillRect/>
          </a:stretch>
        </p:blipFill>
        <p:spPr>
          <a:xfrm>
            <a:off x="7990846" y="1389661"/>
            <a:ext cx="3629026" cy="345757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81" name="Rectangle 3"/>
          <p:cNvGrpSpPr/>
          <p:nvPr/>
        </p:nvGrpSpPr>
        <p:grpSpPr>
          <a:xfrm>
            <a:off x="0" y="-1"/>
            <a:ext cx="12192000" cy="2471353"/>
            <a:chOff x="0" y="0"/>
            <a:chExt cx="12192000" cy="2471351"/>
          </a:xfrm>
        </p:grpSpPr>
        <p:sp>
          <p:nvSpPr>
            <p:cNvPr id="179" name="Rectangle"/>
            <p:cNvSpPr/>
            <p:nvPr/>
          </p:nvSpPr>
          <p:spPr>
            <a:xfrm>
              <a:off x="0" y="-1"/>
              <a:ext cx="12192000" cy="2471353"/>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0" name="Rectangle"/>
            <p:cNvSpPr/>
            <p:nvPr/>
          </p:nvSpPr>
          <p:spPr>
            <a:xfrm>
              <a:off x="0" y="-1"/>
              <a:ext cx="12192000" cy="2471353"/>
            </a:xfrm>
            <a:prstGeom prst="rect">
              <a:avLst/>
            </a:prstGeom>
            <a:noFill/>
            <a:ln w="12700" cap="flat">
              <a:solidFill>
                <a:srgbClr val="42719B"/>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sp>
        <p:nvSpPr>
          <p:cNvPr id="182" name="TextBox 4"/>
          <p:cNvSpPr txBox="1"/>
          <p:nvPr/>
        </p:nvSpPr>
        <p:spPr>
          <a:xfrm>
            <a:off x="4747097" y="107003"/>
            <a:ext cx="3492230"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44546A"/>
                </a:solidFill>
              </a:defRPr>
            </a:lvl1pPr>
          </a:lstStyle>
          <a:p>
            <a:pPr/>
            <a:r>
              <a:t>Iceland September 2017</a:t>
            </a:r>
          </a:p>
        </p:txBody>
      </p:sp>
      <p:sp>
        <p:nvSpPr>
          <p:cNvPr id="183" name="TextBox 7"/>
          <p:cNvSpPr txBox="1"/>
          <p:nvPr/>
        </p:nvSpPr>
        <p:spPr>
          <a:xfrm>
            <a:off x="209550" y="2612705"/>
            <a:ext cx="4038254" cy="2555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u="sng"/>
            </a:pPr>
            <a:r>
              <a:t>Itinerary</a:t>
            </a:r>
          </a:p>
          <a:p>
            <a:pPr algn="ctr">
              <a:defRPr sz="1600" u="sng"/>
            </a:pPr>
          </a:p>
          <a:p>
            <a:pPr>
              <a:defRPr sz="1600"/>
            </a:pPr>
            <a:r>
              <a:t>8.30am:    leave </a:t>
            </a:r>
          </a:p>
          <a:p>
            <a:pPr>
              <a:defRPr sz="1600"/>
            </a:pPr>
            <a:r>
              <a:t>9.30 am:   Skaftafell Hike</a:t>
            </a:r>
          </a:p>
          <a:p>
            <a:pPr>
              <a:defRPr sz="1600"/>
            </a:pPr>
            <a:r>
              <a:t>1pm:      Diamond Beach</a:t>
            </a:r>
          </a:p>
          <a:p>
            <a:pPr>
              <a:defRPr sz="1600"/>
            </a:pPr>
            <a:r>
              <a:t>3pm:      Amphibian boat tour on Jokulsarlon</a:t>
            </a:r>
          </a:p>
          <a:p>
            <a:pPr>
              <a:defRPr sz="1600"/>
            </a:pPr>
            <a:r>
              <a:t>4.30pm: Drive back to Skartantunguvegur</a:t>
            </a:r>
          </a:p>
          <a:p>
            <a:pPr/>
          </a:p>
        </p:txBody>
      </p:sp>
      <p:sp>
        <p:nvSpPr>
          <p:cNvPr id="184" name="TextBox 15"/>
          <p:cNvSpPr txBox="1"/>
          <p:nvPr/>
        </p:nvSpPr>
        <p:spPr>
          <a:xfrm>
            <a:off x="5693257" y="4428585"/>
            <a:ext cx="2743201"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1400"/>
            </a:lvl1pPr>
          </a:lstStyle>
          <a:p>
            <a:pPr/>
            <a:r>
              <a:t>Diamond Beach</a:t>
            </a:r>
          </a:p>
        </p:txBody>
      </p:sp>
      <p:sp>
        <p:nvSpPr>
          <p:cNvPr id="185" name="TextBox 16"/>
          <p:cNvSpPr txBox="1"/>
          <p:nvPr/>
        </p:nvSpPr>
        <p:spPr>
          <a:xfrm>
            <a:off x="9134475" y="4428585"/>
            <a:ext cx="2743200"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1400"/>
            </a:lvl1pPr>
          </a:lstStyle>
          <a:p>
            <a:pPr/>
            <a:r>
              <a:t>Jokulsarlon</a:t>
            </a:r>
          </a:p>
        </p:txBody>
      </p:sp>
      <p:sp>
        <p:nvSpPr>
          <p:cNvPr id="186" name="TextBox 17"/>
          <p:cNvSpPr txBox="1"/>
          <p:nvPr/>
        </p:nvSpPr>
        <p:spPr>
          <a:xfrm>
            <a:off x="4629508" y="1828800"/>
            <a:ext cx="2917188" cy="358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262626"/>
                </a:solidFill>
              </a:defRPr>
            </a:lvl1pPr>
          </a:lstStyle>
          <a:p>
            <a:pPr/>
            <a:r>
              <a:t>Friday September 15th </a:t>
            </a:r>
          </a:p>
        </p:txBody>
      </p:sp>
      <p:pic>
        <p:nvPicPr>
          <p:cNvPr id="187" name="Picture 2" descr="Picture 2"/>
          <p:cNvPicPr>
            <a:picLocks noChangeAspect="1"/>
          </p:cNvPicPr>
          <p:nvPr/>
        </p:nvPicPr>
        <p:blipFill>
          <a:blip r:embed="rId3">
            <a:extLst/>
          </a:blip>
          <a:stretch>
            <a:fillRect/>
          </a:stretch>
        </p:blipFill>
        <p:spPr>
          <a:xfrm>
            <a:off x="8753278" y="2458528"/>
            <a:ext cx="3451922" cy="1847851"/>
          </a:xfrm>
          <a:prstGeom prst="rect">
            <a:avLst/>
          </a:prstGeom>
          <a:ln w="12700">
            <a:miter lim="400000"/>
          </a:ln>
        </p:spPr>
      </p:pic>
      <p:pic>
        <p:nvPicPr>
          <p:cNvPr id="188" name="Picture 6" descr="Picture 6"/>
          <p:cNvPicPr>
            <a:picLocks noChangeAspect="1"/>
          </p:cNvPicPr>
          <p:nvPr/>
        </p:nvPicPr>
        <p:blipFill>
          <a:blip r:embed="rId4">
            <a:extLst/>
          </a:blip>
          <a:stretch>
            <a:fillRect/>
          </a:stretch>
        </p:blipFill>
        <p:spPr>
          <a:xfrm>
            <a:off x="5355387" y="2460625"/>
            <a:ext cx="3417882" cy="1847850"/>
          </a:xfrm>
          <a:prstGeom prst="rect">
            <a:avLst/>
          </a:prstGeom>
          <a:ln w="12700">
            <a:miter lim="400000"/>
          </a:ln>
        </p:spPr>
      </p:pic>
      <p:pic>
        <p:nvPicPr>
          <p:cNvPr id="189" name="Picture 11" descr="Picture 11"/>
          <p:cNvPicPr>
            <a:picLocks noChangeAspect="1"/>
          </p:cNvPicPr>
          <p:nvPr/>
        </p:nvPicPr>
        <p:blipFill>
          <a:blip r:embed="rId5">
            <a:extLst/>
          </a:blip>
          <a:stretch>
            <a:fillRect/>
          </a:stretch>
        </p:blipFill>
        <p:spPr>
          <a:xfrm>
            <a:off x="8755811" y="4922416"/>
            <a:ext cx="3417888" cy="1835263"/>
          </a:xfrm>
          <a:prstGeom prst="rect">
            <a:avLst/>
          </a:prstGeom>
          <a:ln w="12700">
            <a:miter lim="400000"/>
          </a:ln>
        </p:spPr>
      </p:pic>
      <p:pic>
        <p:nvPicPr>
          <p:cNvPr id="190" name="Picture 14" descr="Picture 14"/>
          <p:cNvPicPr>
            <a:picLocks noChangeAspect="1"/>
          </p:cNvPicPr>
          <p:nvPr/>
        </p:nvPicPr>
        <p:blipFill>
          <a:blip r:embed="rId6">
            <a:extLst/>
          </a:blip>
          <a:stretch>
            <a:fillRect/>
          </a:stretch>
        </p:blipFill>
        <p:spPr>
          <a:xfrm>
            <a:off x="5362575" y="4922415"/>
            <a:ext cx="3401661" cy="1837160"/>
          </a:xfrm>
          <a:prstGeom prst="rect">
            <a:avLst/>
          </a:prstGeom>
          <a:ln w="12700">
            <a:miter lim="400000"/>
          </a:ln>
        </p:spPr>
      </p:pic>
      <p:pic>
        <p:nvPicPr>
          <p:cNvPr id="191" name="Picture 19" descr="Picture 19"/>
          <p:cNvPicPr>
            <a:picLocks noChangeAspect="1"/>
          </p:cNvPicPr>
          <p:nvPr/>
        </p:nvPicPr>
        <p:blipFill>
          <a:blip r:embed="rId7">
            <a:extLst/>
          </a:blip>
          <a:stretch>
            <a:fillRect/>
          </a:stretch>
        </p:blipFill>
        <p:spPr>
          <a:xfrm>
            <a:off x="0" y="4926327"/>
            <a:ext cx="5362575" cy="1458487"/>
          </a:xfrm>
          <a:prstGeom prst="rect">
            <a:avLst/>
          </a:prstGeom>
          <a:ln w="12700">
            <a:miter lim="400000"/>
          </a:ln>
        </p:spPr>
      </p:pic>
      <p:sp>
        <p:nvSpPr>
          <p:cNvPr id="192" name="TextBox 20"/>
          <p:cNvSpPr txBox="1"/>
          <p:nvPr/>
        </p:nvSpPr>
        <p:spPr>
          <a:xfrm>
            <a:off x="1199753" y="6478442"/>
            <a:ext cx="2743201"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1400"/>
            </a:lvl1pPr>
          </a:lstStyle>
          <a:p>
            <a:pPr/>
            <a:r>
              <a:t>Fjallsarlon</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4" name="Picture 1" descr="Picture 1"/>
          <p:cNvPicPr>
            <a:picLocks noChangeAspect="1"/>
          </p:cNvPicPr>
          <p:nvPr/>
        </p:nvPicPr>
        <p:blipFill>
          <a:blip r:embed="rId2">
            <a:extLst/>
          </a:blip>
          <a:stretch>
            <a:fillRect/>
          </a:stretch>
        </p:blipFill>
        <p:spPr>
          <a:xfrm>
            <a:off x="0" y="1205346"/>
            <a:ext cx="7918061" cy="4517014"/>
          </a:xfrm>
          <a:prstGeom prst="rect">
            <a:avLst/>
          </a:prstGeom>
          <a:ln w="12700">
            <a:miter lim="400000"/>
          </a:ln>
        </p:spPr>
      </p:pic>
      <p:pic>
        <p:nvPicPr>
          <p:cNvPr id="195" name="Picture 2" descr="Picture 2"/>
          <p:cNvPicPr>
            <a:picLocks noChangeAspect="1"/>
          </p:cNvPicPr>
          <p:nvPr/>
        </p:nvPicPr>
        <p:blipFill>
          <a:blip r:embed="rId3">
            <a:extLst/>
          </a:blip>
          <a:stretch>
            <a:fillRect/>
          </a:stretch>
        </p:blipFill>
        <p:spPr>
          <a:xfrm>
            <a:off x="8175394" y="1456371"/>
            <a:ext cx="3638551" cy="376237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7" name="Picture 3" descr="Picture 3"/>
          <p:cNvPicPr>
            <a:picLocks noChangeAspect="1"/>
          </p:cNvPicPr>
          <p:nvPr/>
        </p:nvPicPr>
        <p:blipFill>
          <a:blip r:embed="rId2">
            <a:extLst/>
          </a:blip>
          <a:stretch>
            <a:fillRect/>
          </a:stretch>
        </p:blipFill>
        <p:spPr>
          <a:xfrm>
            <a:off x="2889362" y="1782111"/>
            <a:ext cx="5705940" cy="2960534"/>
          </a:xfrm>
          <a:prstGeom prst="rect">
            <a:avLst/>
          </a:prstGeom>
          <a:ln w="12700">
            <a:miter lim="400000"/>
          </a:ln>
        </p:spPr>
      </p:pic>
      <p:pic>
        <p:nvPicPr>
          <p:cNvPr id="198" name="Picture 4" descr="Picture 4"/>
          <p:cNvPicPr>
            <a:picLocks noChangeAspect="1"/>
          </p:cNvPicPr>
          <p:nvPr/>
        </p:nvPicPr>
        <p:blipFill>
          <a:blip r:embed="rId3">
            <a:extLst/>
          </a:blip>
          <a:stretch>
            <a:fillRect/>
          </a:stretch>
        </p:blipFill>
        <p:spPr>
          <a:xfrm>
            <a:off x="287944" y="4748760"/>
            <a:ext cx="3535971" cy="2103121"/>
          </a:xfrm>
          <a:prstGeom prst="rect">
            <a:avLst/>
          </a:prstGeom>
          <a:ln w="12700">
            <a:miter lim="400000"/>
          </a:ln>
        </p:spPr>
      </p:pic>
      <p:pic>
        <p:nvPicPr>
          <p:cNvPr id="199" name="Picture 5" descr="Picture 5"/>
          <p:cNvPicPr>
            <a:picLocks noChangeAspect="1"/>
          </p:cNvPicPr>
          <p:nvPr/>
        </p:nvPicPr>
        <p:blipFill>
          <a:blip r:embed="rId4">
            <a:extLst/>
          </a:blip>
          <a:stretch>
            <a:fillRect/>
          </a:stretch>
        </p:blipFill>
        <p:spPr>
          <a:xfrm>
            <a:off x="8595300" y="1794348"/>
            <a:ext cx="3282151" cy="2955943"/>
          </a:xfrm>
          <a:prstGeom prst="rect">
            <a:avLst/>
          </a:prstGeom>
          <a:ln w="12700">
            <a:miter lim="400000"/>
          </a:ln>
        </p:spPr>
      </p:pic>
      <p:pic>
        <p:nvPicPr>
          <p:cNvPr id="200" name="Picture 6" descr="Picture 6"/>
          <p:cNvPicPr>
            <a:picLocks noChangeAspect="1"/>
          </p:cNvPicPr>
          <p:nvPr/>
        </p:nvPicPr>
        <p:blipFill>
          <a:blip r:embed="rId5">
            <a:extLst/>
          </a:blip>
          <a:stretch>
            <a:fillRect/>
          </a:stretch>
        </p:blipFill>
        <p:spPr>
          <a:xfrm>
            <a:off x="4290929" y="4756408"/>
            <a:ext cx="2864830" cy="2101592"/>
          </a:xfrm>
          <a:prstGeom prst="rect">
            <a:avLst/>
          </a:prstGeom>
          <a:ln w="12700">
            <a:miter lim="400000"/>
          </a:ln>
        </p:spPr>
      </p:pic>
      <p:pic>
        <p:nvPicPr>
          <p:cNvPr id="201" name="Picture 7" descr="Picture 7"/>
          <p:cNvPicPr>
            <a:picLocks noChangeAspect="1"/>
          </p:cNvPicPr>
          <p:nvPr/>
        </p:nvPicPr>
        <p:blipFill>
          <a:blip r:embed="rId6">
            <a:extLst/>
          </a:blip>
          <a:stretch>
            <a:fillRect/>
          </a:stretch>
        </p:blipFill>
        <p:spPr>
          <a:xfrm>
            <a:off x="7622771" y="4748762"/>
            <a:ext cx="3358343" cy="2107710"/>
          </a:xfrm>
          <a:prstGeom prst="rect">
            <a:avLst/>
          </a:prstGeom>
          <a:ln w="12700">
            <a:miter lim="400000"/>
          </a:ln>
        </p:spPr>
      </p:pic>
      <p:pic>
        <p:nvPicPr>
          <p:cNvPr id="202" name="Picture 8" descr="Picture 8"/>
          <p:cNvPicPr>
            <a:picLocks noChangeAspect="1"/>
          </p:cNvPicPr>
          <p:nvPr/>
        </p:nvPicPr>
        <p:blipFill>
          <a:blip r:embed="rId7">
            <a:extLst/>
          </a:blip>
          <a:stretch>
            <a:fillRect/>
          </a:stretch>
        </p:blipFill>
        <p:spPr>
          <a:xfrm>
            <a:off x="0" y="1792818"/>
            <a:ext cx="2892830" cy="2955944"/>
          </a:xfrm>
          <a:prstGeom prst="rect">
            <a:avLst/>
          </a:prstGeom>
          <a:ln w="12700">
            <a:miter lim="400000"/>
          </a:ln>
        </p:spPr>
      </p:pic>
      <p:pic>
        <p:nvPicPr>
          <p:cNvPr id="203" name="Picture 9" descr="Picture 9"/>
          <p:cNvPicPr>
            <a:picLocks noChangeAspect="1"/>
          </p:cNvPicPr>
          <p:nvPr/>
        </p:nvPicPr>
        <p:blipFill>
          <a:blip r:embed="rId8">
            <a:extLst/>
          </a:blip>
          <a:stretch>
            <a:fillRect/>
          </a:stretch>
        </p:blipFill>
        <p:spPr>
          <a:xfrm>
            <a:off x="3713960" y="10759"/>
            <a:ext cx="4018767" cy="177747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5" name="Picture 3" descr="Picture 3"/>
          <p:cNvPicPr>
            <a:picLocks noChangeAspect="1"/>
          </p:cNvPicPr>
          <p:nvPr/>
        </p:nvPicPr>
        <p:blipFill>
          <a:blip r:embed="rId2">
            <a:extLst/>
          </a:blip>
          <a:stretch>
            <a:fillRect/>
          </a:stretch>
        </p:blipFill>
        <p:spPr>
          <a:xfrm>
            <a:off x="3808226" y="906010"/>
            <a:ext cx="8383774" cy="5054455"/>
          </a:xfrm>
          <a:prstGeom prst="rect">
            <a:avLst/>
          </a:prstGeom>
          <a:ln w="12700">
            <a:miter lim="400000"/>
          </a:ln>
        </p:spPr>
      </p:pic>
      <p:pic>
        <p:nvPicPr>
          <p:cNvPr id="206" name="Picture 4" descr="Picture 4"/>
          <p:cNvPicPr>
            <a:picLocks noChangeAspect="1"/>
          </p:cNvPicPr>
          <p:nvPr/>
        </p:nvPicPr>
        <p:blipFill>
          <a:blip r:embed="rId3">
            <a:extLst/>
          </a:blip>
          <a:stretch>
            <a:fillRect/>
          </a:stretch>
        </p:blipFill>
        <p:spPr>
          <a:xfrm>
            <a:off x="141315" y="1686184"/>
            <a:ext cx="3543301" cy="3286126"/>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10" name="Rectangle 3"/>
          <p:cNvGrpSpPr/>
          <p:nvPr/>
        </p:nvGrpSpPr>
        <p:grpSpPr>
          <a:xfrm>
            <a:off x="0" y="-1"/>
            <a:ext cx="12192000" cy="2471353"/>
            <a:chOff x="0" y="0"/>
            <a:chExt cx="12192000" cy="2471351"/>
          </a:xfrm>
        </p:grpSpPr>
        <p:sp>
          <p:nvSpPr>
            <p:cNvPr id="208" name="Rectangle"/>
            <p:cNvSpPr/>
            <p:nvPr/>
          </p:nvSpPr>
          <p:spPr>
            <a:xfrm>
              <a:off x="0" y="-1"/>
              <a:ext cx="12192000" cy="2471353"/>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9" name="Rectangle"/>
            <p:cNvSpPr/>
            <p:nvPr/>
          </p:nvSpPr>
          <p:spPr>
            <a:xfrm>
              <a:off x="0" y="-1"/>
              <a:ext cx="12192000" cy="2471353"/>
            </a:xfrm>
            <a:prstGeom prst="rect">
              <a:avLst/>
            </a:prstGeom>
            <a:noFill/>
            <a:ln w="12700" cap="flat">
              <a:solidFill>
                <a:srgbClr val="42719B"/>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sp>
        <p:nvSpPr>
          <p:cNvPr id="211" name="TextBox 4"/>
          <p:cNvSpPr txBox="1"/>
          <p:nvPr/>
        </p:nvSpPr>
        <p:spPr>
          <a:xfrm>
            <a:off x="5154421" y="412160"/>
            <a:ext cx="3492230"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44546A"/>
                </a:solidFill>
              </a:defRPr>
            </a:lvl1pPr>
          </a:lstStyle>
          <a:p>
            <a:pPr/>
            <a:r>
              <a:t>Iceland September 2017</a:t>
            </a:r>
          </a:p>
        </p:txBody>
      </p:sp>
      <p:sp>
        <p:nvSpPr>
          <p:cNvPr id="212" name="TextBox 7"/>
          <p:cNvSpPr txBox="1"/>
          <p:nvPr/>
        </p:nvSpPr>
        <p:spPr>
          <a:xfrm>
            <a:off x="4791766" y="2471351"/>
            <a:ext cx="2608466" cy="2313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u="sng"/>
            </a:pPr>
            <a:r>
              <a:t>Itinerary</a:t>
            </a:r>
          </a:p>
          <a:p>
            <a:pPr>
              <a:defRPr sz="1600"/>
            </a:pPr>
          </a:p>
          <a:p>
            <a:pPr>
              <a:defRPr sz="1600"/>
            </a:pPr>
            <a:r>
              <a:t>10am:    Drive to Vik </a:t>
            </a:r>
          </a:p>
          <a:p>
            <a:pPr>
              <a:defRPr sz="1600"/>
            </a:pPr>
            <a:r>
              <a:t>11pm:    Ice Cave Tour</a:t>
            </a:r>
          </a:p>
          <a:p>
            <a:pPr>
              <a:defRPr sz="1600"/>
            </a:pPr>
            <a:r>
              <a:t>16pm:    Drive to Hvolsvollur</a:t>
            </a:r>
          </a:p>
          <a:p>
            <a:pPr>
              <a:defRPr sz="1600"/>
            </a:pPr>
            <a:r>
              <a:t>5pm:      Stay at AirBnB</a:t>
            </a:r>
          </a:p>
          <a:p>
            <a:pPr/>
          </a:p>
        </p:txBody>
      </p:sp>
      <p:sp>
        <p:nvSpPr>
          <p:cNvPr id="213" name="TextBox 17"/>
          <p:cNvSpPr txBox="1"/>
          <p:nvPr/>
        </p:nvSpPr>
        <p:spPr>
          <a:xfrm>
            <a:off x="4629508" y="1828800"/>
            <a:ext cx="2917188" cy="358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262626"/>
                </a:solidFill>
              </a:defRPr>
            </a:lvl1pPr>
          </a:lstStyle>
          <a:p>
            <a:pPr/>
            <a:r>
              <a:t>Saturday September 16th </a:t>
            </a:r>
          </a:p>
        </p:txBody>
      </p:sp>
      <p:pic>
        <p:nvPicPr>
          <p:cNvPr id="214" name="Picture 1" descr="Picture 1"/>
          <p:cNvPicPr>
            <a:picLocks noChangeAspect="1"/>
          </p:cNvPicPr>
          <p:nvPr/>
        </p:nvPicPr>
        <p:blipFill>
          <a:blip r:embed="rId3">
            <a:extLst/>
          </a:blip>
          <a:stretch>
            <a:fillRect/>
          </a:stretch>
        </p:blipFill>
        <p:spPr>
          <a:xfrm>
            <a:off x="4383127" y="4343019"/>
            <a:ext cx="3409951" cy="2409826"/>
          </a:xfrm>
          <a:prstGeom prst="rect">
            <a:avLst/>
          </a:prstGeom>
          <a:ln w="12700">
            <a:miter lim="400000"/>
          </a:ln>
        </p:spPr>
      </p:pic>
      <p:pic>
        <p:nvPicPr>
          <p:cNvPr id="215" name="Picture 2" descr="Picture 2"/>
          <p:cNvPicPr>
            <a:picLocks noChangeAspect="1"/>
          </p:cNvPicPr>
          <p:nvPr/>
        </p:nvPicPr>
        <p:blipFill>
          <a:blip r:embed="rId4">
            <a:extLst/>
          </a:blip>
          <a:stretch>
            <a:fillRect/>
          </a:stretch>
        </p:blipFill>
        <p:spPr>
          <a:xfrm>
            <a:off x="606663" y="4371594"/>
            <a:ext cx="3248026" cy="2381251"/>
          </a:xfrm>
          <a:prstGeom prst="rect">
            <a:avLst/>
          </a:prstGeom>
          <a:ln w="12700">
            <a:miter lim="400000"/>
          </a:ln>
        </p:spPr>
      </p:pic>
      <p:pic>
        <p:nvPicPr>
          <p:cNvPr id="216" name="Picture 5" descr="Picture 5"/>
          <p:cNvPicPr>
            <a:picLocks noChangeAspect="1"/>
          </p:cNvPicPr>
          <p:nvPr/>
        </p:nvPicPr>
        <p:blipFill>
          <a:blip r:embed="rId5">
            <a:extLst/>
          </a:blip>
          <a:stretch>
            <a:fillRect/>
          </a:stretch>
        </p:blipFill>
        <p:spPr>
          <a:xfrm>
            <a:off x="8191585" y="4333494"/>
            <a:ext cx="3381376" cy="241935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8" name="Picture 3" descr="Picture 3"/>
          <p:cNvPicPr>
            <a:picLocks noChangeAspect="1"/>
          </p:cNvPicPr>
          <p:nvPr/>
        </p:nvPicPr>
        <p:blipFill>
          <a:blip r:embed="rId2">
            <a:extLst/>
          </a:blip>
          <a:stretch>
            <a:fillRect/>
          </a:stretch>
        </p:blipFill>
        <p:spPr>
          <a:xfrm>
            <a:off x="0" y="1181191"/>
            <a:ext cx="6936341" cy="4736531"/>
          </a:xfrm>
          <a:prstGeom prst="rect">
            <a:avLst/>
          </a:prstGeom>
          <a:ln w="12700">
            <a:miter lim="400000"/>
          </a:ln>
        </p:spPr>
      </p:pic>
      <p:pic>
        <p:nvPicPr>
          <p:cNvPr id="219" name="Picture 1" descr="Picture 1"/>
          <p:cNvPicPr>
            <a:picLocks noChangeAspect="1"/>
          </p:cNvPicPr>
          <p:nvPr/>
        </p:nvPicPr>
        <p:blipFill>
          <a:blip r:embed="rId3">
            <a:extLst/>
          </a:blip>
          <a:stretch>
            <a:fillRect/>
          </a:stretch>
        </p:blipFill>
        <p:spPr>
          <a:xfrm>
            <a:off x="7523222" y="1702637"/>
            <a:ext cx="3667126" cy="33147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Picture 3" descr="Picture 3"/>
          <p:cNvPicPr>
            <a:picLocks noChangeAspect="1"/>
          </p:cNvPicPr>
          <p:nvPr/>
        </p:nvPicPr>
        <p:blipFill>
          <a:blip r:embed="rId2">
            <a:extLst/>
          </a:blip>
          <a:stretch>
            <a:fillRect/>
          </a:stretch>
        </p:blipFill>
        <p:spPr>
          <a:xfrm>
            <a:off x="5444835" y="1784291"/>
            <a:ext cx="6747165" cy="2518527"/>
          </a:xfrm>
          <a:prstGeom prst="rect">
            <a:avLst/>
          </a:prstGeom>
          <a:ln w="12700">
            <a:miter lim="400000"/>
          </a:ln>
        </p:spPr>
      </p:pic>
      <p:sp>
        <p:nvSpPr>
          <p:cNvPr id="222" name="TextBox 4"/>
          <p:cNvSpPr txBox="1"/>
          <p:nvPr/>
        </p:nvSpPr>
        <p:spPr>
          <a:xfrm>
            <a:off x="390697" y="803105"/>
            <a:ext cx="4663442" cy="598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400"/>
            </a:pPr>
            <a:r>
              <a:t>Katla Ice Cave Tour</a:t>
            </a:r>
          </a:p>
          <a:p>
            <a:pPr>
              <a:defRPr sz="1400"/>
            </a:pPr>
          </a:p>
          <a:p>
            <a:pPr>
              <a:defRPr sz="1400"/>
            </a:pPr>
            <a:r>
              <a:t>Did you know there is a green here in Iceland that exists nowhere else in the world? It’s true and we would love to show you some of the most interestingly shaped green mountains in the highlands!</a:t>
            </a:r>
          </a:p>
          <a:p>
            <a:pPr>
              <a:defRPr sz="1400"/>
            </a:pPr>
          </a:p>
          <a:p>
            <a:pPr>
              <a:defRPr sz="1400"/>
            </a:pPr>
            <a:r>
              <a:t>This tour will give you to the opportunity to explore and photograph those amazing mysterious mountains, but first we will explore an ice cave that dons BLUE ICE!  Have you ever seen it?  This amazing ice cave and glacier presents you with black, white, and BLUE ice which is over 800’s years old.  This adventure is not for those who are claustrophobic (or those scared of the dark!), but most certainly for those who have and endless curiosity and exploring runs in their veins!  After the journey through the green mountains a blue ice, we will find our way to explore one of Iceland’s amazing black sand dune beaches!</a:t>
            </a:r>
          </a:p>
          <a:p>
            <a:pPr>
              <a:defRPr sz="1400"/>
            </a:pPr>
          </a:p>
          <a:p>
            <a:pPr>
              <a:defRPr sz="1400"/>
            </a:pPr>
            <a:r>
              <a:t>Safety comes always first and therefore we reserve the right to cancel the tour with short notice if the conditions are not right. We recommend you bring your warmest clothes, winter layers, gloves, hat, and camera but hiking shoes or snow boots are essential.  We provide all the equipment needed so hurry up and book this amazing tour.</a:t>
            </a:r>
          </a:p>
          <a:p>
            <a:pPr>
              <a:defRPr sz="1400"/>
            </a:pPr>
          </a:p>
          <a:p>
            <a:pPr>
              <a:defRPr sz="1400"/>
            </a:pPr>
            <a:r>
              <a:t>Departure: N1 gas station Vik</a:t>
            </a:r>
          </a:p>
        </p:txBody>
      </p:sp>
      <p:pic>
        <p:nvPicPr>
          <p:cNvPr id="223" name="Picture 5" descr="Picture 5"/>
          <p:cNvPicPr>
            <a:picLocks noChangeAspect="1"/>
          </p:cNvPicPr>
          <p:nvPr/>
        </p:nvPicPr>
        <p:blipFill>
          <a:blip r:embed="rId3">
            <a:extLst/>
          </a:blip>
          <a:stretch>
            <a:fillRect/>
          </a:stretch>
        </p:blipFill>
        <p:spPr>
          <a:xfrm>
            <a:off x="7221650" y="4680377"/>
            <a:ext cx="3193532" cy="1601153"/>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5" name="Picture 3" descr="Picture 3"/>
          <p:cNvPicPr>
            <a:picLocks noChangeAspect="1"/>
          </p:cNvPicPr>
          <p:nvPr/>
        </p:nvPicPr>
        <p:blipFill>
          <a:blip r:embed="rId2">
            <a:extLst/>
          </a:blip>
          <a:stretch>
            <a:fillRect/>
          </a:stretch>
        </p:blipFill>
        <p:spPr>
          <a:xfrm>
            <a:off x="0" y="347250"/>
            <a:ext cx="7004316" cy="5104645"/>
          </a:xfrm>
          <a:prstGeom prst="rect">
            <a:avLst/>
          </a:prstGeom>
          <a:ln w="12700">
            <a:miter lim="400000"/>
          </a:ln>
        </p:spPr>
      </p:pic>
      <p:pic>
        <p:nvPicPr>
          <p:cNvPr id="226" name="Picture 1" descr="Picture 1"/>
          <p:cNvPicPr>
            <a:picLocks noChangeAspect="1"/>
          </p:cNvPicPr>
          <p:nvPr/>
        </p:nvPicPr>
        <p:blipFill>
          <a:blip r:embed="rId3">
            <a:extLst/>
          </a:blip>
          <a:stretch>
            <a:fillRect/>
          </a:stretch>
        </p:blipFill>
        <p:spPr>
          <a:xfrm>
            <a:off x="7559524" y="1097352"/>
            <a:ext cx="3629026" cy="407670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B4CEE7"/>
        </a:solidFill>
      </p:bgPr>
    </p:bg>
    <p:spTree>
      <p:nvGrpSpPr>
        <p:cNvPr id="1" name=""/>
        <p:cNvGrpSpPr/>
        <p:nvPr/>
      </p:nvGrpSpPr>
      <p:grpSpPr>
        <a:xfrm>
          <a:off x="0" y="0"/>
          <a:ext cx="0" cy="0"/>
          <a:chOff x="0" y="0"/>
          <a:chExt cx="0" cy="0"/>
        </a:xfrm>
      </p:grpSpPr>
      <p:pic>
        <p:nvPicPr>
          <p:cNvPr id="115" name="Picture 3" descr="Picture 3"/>
          <p:cNvPicPr>
            <a:picLocks noChangeAspect="1"/>
          </p:cNvPicPr>
          <p:nvPr/>
        </p:nvPicPr>
        <p:blipFill>
          <a:blip r:embed="rId2">
            <a:extLst/>
          </a:blip>
          <a:stretch>
            <a:fillRect/>
          </a:stretch>
        </p:blipFill>
        <p:spPr>
          <a:xfrm>
            <a:off x="1085749" y="252991"/>
            <a:ext cx="10003784" cy="660501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30" name="Rectangle 3"/>
          <p:cNvGrpSpPr/>
          <p:nvPr/>
        </p:nvGrpSpPr>
        <p:grpSpPr>
          <a:xfrm>
            <a:off x="0" y="-1"/>
            <a:ext cx="12192000" cy="2471353"/>
            <a:chOff x="0" y="0"/>
            <a:chExt cx="12192000" cy="2471351"/>
          </a:xfrm>
        </p:grpSpPr>
        <p:sp>
          <p:nvSpPr>
            <p:cNvPr id="228" name="Rectangle"/>
            <p:cNvSpPr/>
            <p:nvPr/>
          </p:nvSpPr>
          <p:spPr>
            <a:xfrm>
              <a:off x="0" y="-1"/>
              <a:ext cx="12192000" cy="2471353"/>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9" name="Rectangle"/>
            <p:cNvSpPr/>
            <p:nvPr/>
          </p:nvSpPr>
          <p:spPr>
            <a:xfrm>
              <a:off x="0" y="-1"/>
              <a:ext cx="12192000" cy="2471353"/>
            </a:xfrm>
            <a:prstGeom prst="rect">
              <a:avLst/>
            </a:prstGeom>
            <a:noFill/>
            <a:ln w="12700" cap="flat">
              <a:solidFill>
                <a:srgbClr val="42719B"/>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sp>
        <p:nvSpPr>
          <p:cNvPr id="231" name="TextBox 4"/>
          <p:cNvSpPr txBox="1"/>
          <p:nvPr/>
        </p:nvSpPr>
        <p:spPr>
          <a:xfrm>
            <a:off x="5154421" y="412160"/>
            <a:ext cx="3492230"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44546A"/>
                </a:solidFill>
              </a:defRPr>
            </a:lvl1pPr>
          </a:lstStyle>
          <a:p>
            <a:pPr/>
            <a:r>
              <a:t>Iceland September 2017</a:t>
            </a:r>
          </a:p>
        </p:txBody>
      </p:sp>
      <p:sp>
        <p:nvSpPr>
          <p:cNvPr id="232" name="TextBox 7"/>
          <p:cNvSpPr txBox="1"/>
          <p:nvPr/>
        </p:nvSpPr>
        <p:spPr>
          <a:xfrm>
            <a:off x="566326" y="3428410"/>
            <a:ext cx="3423783" cy="2364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u="sng"/>
            </a:pPr>
            <a:r>
              <a:t>Itinerary</a:t>
            </a:r>
          </a:p>
          <a:p>
            <a:pPr>
              <a:defRPr sz="1600"/>
            </a:pPr>
          </a:p>
          <a:p>
            <a:pPr>
              <a:defRPr sz="1600"/>
            </a:pPr>
            <a:r>
              <a:t>10am: leave</a:t>
            </a:r>
          </a:p>
          <a:p>
            <a:pPr>
              <a:defRPr sz="1600"/>
            </a:pPr>
            <a:r>
              <a:t>11am: hike Nauthusagil canyon</a:t>
            </a:r>
          </a:p>
          <a:p>
            <a:pPr>
              <a:defRPr sz="1600"/>
            </a:pPr>
            <a:r>
              <a:t> 2pm: relax afternoon</a:t>
            </a:r>
          </a:p>
          <a:p>
            <a:pPr/>
          </a:p>
          <a:p>
            <a:pPr/>
          </a:p>
          <a:p>
            <a:pPr/>
          </a:p>
        </p:txBody>
      </p:sp>
      <p:sp>
        <p:nvSpPr>
          <p:cNvPr id="233" name="TextBox 17"/>
          <p:cNvSpPr txBox="1"/>
          <p:nvPr/>
        </p:nvSpPr>
        <p:spPr>
          <a:xfrm>
            <a:off x="4629508" y="1828800"/>
            <a:ext cx="2917188" cy="358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262626"/>
                </a:solidFill>
              </a:defRPr>
            </a:lvl1pPr>
          </a:lstStyle>
          <a:p>
            <a:pPr/>
            <a:r>
              <a:t>Sunday September 17th </a:t>
            </a:r>
          </a:p>
        </p:txBody>
      </p:sp>
      <p:pic>
        <p:nvPicPr>
          <p:cNvPr id="234" name="Picture 6" descr="Picture 6"/>
          <p:cNvPicPr>
            <a:picLocks noChangeAspect="1"/>
          </p:cNvPicPr>
          <p:nvPr/>
        </p:nvPicPr>
        <p:blipFill>
          <a:blip r:embed="rId3">
            <a:extLst/>
          </a:blip>
          <a:stretch>
            <a:fillRect/>
          </a:stretch>
        </p:blipFill>
        <p:spPr>
          <a:xfrm>
            <a:off x="7022869" y="3073605"/>
            <a:ext cx="5029201" cy="3171826"/>
          </a:xfrm>
          <a:prstGeom prst="rect">
            <a:avLst/>
          </a:prstGeom>
          <a:ln w="12700">
            <a:miter lim="400000"/>
          </a:ln>
        </p:spPr>
      </p:pic>
      <p:pic>
        <p:nvPicPr>
          <p:cNvPr id="235" name="Picture 8" descr="Picture 8"/>
          <p:cNvPicPr>
            <a:picLocks noChangeAspect="1"/>
          </p:cNvPicPr>
          <p:nvPr/>
        </p:nvPicPr>
        <p:blipFill>
          <a:blip r:embed="rId4">
            <a:extLst/>
          </a:blip>
          <a:stretch>
            <a:fillRect/>
          </a:stretch>
        </p:blipFill>
        <p:spPr>
          <a:xfrm>
            <a:off x="4327295" y="2827696"/>
            <a:ext cx="2505768" cy="3663646"/>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7" name="Picture 3" descr="Picture 3"/>
          <p:cNvPicPr>
            <a:picLocks noChangeAspect="1"/>
          </p:cNvPicPr>
          <p:nvPr/>
        </p:nvPicPr>
        <p:blipFill>
          <a:blip r:embed="rId2">
            <a:extLst/>
          </a:blip>
          <a:stretch>
            <a:fillRect/>
          </a:stretch>
        </p:blipFill>
        <p:spPr>
          <a:xfrm>
            <a:off x="0" y="1122218"/>
            <a:ext cx="5594466" cy="4343856"/>
          </a:xfrm>
          <a:prstGeom prst="rect">
            <a:avLst/>
          </a:prstGeom>
          <a:ln w="12700">
            <a:miter lim="400000"/>
          </a:ln>
        </p:spPr>
      </p:pic>
      <p:pic>
        <p:nvPicPr>
          <p:cNvPr id="238" name="Picture 1" descr="Picture 1"/>
          <p:cNvPicPr>
            <a:picLocks noChangeAspect="1"/>
          </p:cNvPicPr>
          <p:nvPr/>
        </p:nvPicPr>
        <p:blipFill>
          <a:blip r:embed="rId3">
            <a:extLst/>
          </a:blip>
          <a:stretch>
            <a:fillRect/>
          </a:stretch>
        </p:blipFill>
        <p:spPr>
          <a:xfrm>
            <a:off x="6678462" y="1303648"/>
            <a:ext cx="3562351" cy="4162426"/>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42" name="Rectangle 3"/>
          <p:cNvGrpSpPr/>
          <p:nvPr/>
        </p:nvGrpSpPr>
        <p:grpSpPr>
          <a:xfrm>
            <a:off x="0" y="-1"/>
            <a:ext cx="12192000" cy="2471353"/>
            <a:chOff x="0" y="0"/>
            <a:chExt cx="12192000" cy="2471351"/>
          </a:xfrm>
        </p:grpSpPr>
        <p:sp>
          <p:nvSpPr>
            <p:cNvPr id="240" name="Rectangle"/>
            <p:cNvSpPr/>
            <p:nvPr/>
          </p:nvSpPr>
          <p:spPr>
            <a:xfrm>
              <a:off x="0" y="-1"/>
              <a:ext cx="12192000" cy="2471353"/>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41" name="Rectangle"/>
            <p:cNvSpPr/>
            <p:nvPr/>
          </p:nvSpPr>
          <p:spPr>
            <a:xfrm>
              <a:off x="0" y="-1"/>
              <a:ext cx="12192000" cy="2471353"/>
            </a:xfrm>
            <a:prstGeom prst="rect">
              <a:avLst/>
            </a:prstGeom>
            <a:noFill/>
            <a:ln w="12700" cap="flat">
              <a:solidFill>
                <a:srgbClr val="42719B"/>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sp>
        <p:nvSpPr>
          <p:cNvPr id="243" name="TextBox 4"/>
          <p:cNvSpPr txBox="1"/>
          <p:nvPr/>
        </p:nvSpPr>
        <p:spPr>
          <a:xfrm>
            <a:off x="5154421" y="412160"/>
            <a:ext cx="3492230"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44546A"/>
                </a:solidFill>
              </a:defRPr>
            </a:lvl1pPr>
          </a:lstStyle>
          <a:p>
            <a:pPr/>
            <a:r>
              <a:t>Iceland September 2017</a:t>
            </a:r>
          </a:p>
        </p:txBody>
      </p:sp>
      <p:sp>
        <p:nvSpPr>
          <p:cNvPr id="244" name="TextBox 7"/>
          <p:cNvSpPr txBox="1"/>
          <p:nvPr/>
        </p:nvSpPr>
        <p:spPr>
          <a:xfrm>
            <a:off x="575929" y="3390753"/>
            <a:ext cx="3888231" cy="284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u="sng"/>
            </a:pPr>
            <a:r>
              <a:t>Itinerary</a:t>
            </a:r>
          </a:p>
          <a:p>
            <a:pPr>
              <a:defRPr sz="1600"/>
            </a:pPr>
          </a:p>
          <a:p>
            <a:pPr>
              <a:defRPr sz="1600"/>
            </a:pPr>
            <a:r>
              <a:t>12pm:       leave</a:t>
            </a:r>
          </a:p>
          <a:p>
            <a:pPr>
              <a:defRPr sz="1600"/>
            </a:pPr>
            <a:r>
              <a:t>1pm:         Gulfoss waterfall</a:t>
            </a:r>
          </a:p>
          <a:p>
            <a:pPr>
              <a:defRPr sz="1600"/>
            </a:pPr>
            <a:r>
              <a:t>2pm:         see Geysir</a:t>
            </a:r>
          </a:p>
          <a:p>
            <a:pPr>
              <a:defRPr sz="1600"/>
            </a:pPr>
            <a:r>
              <a:t>3pm:         hike Thingvellir national park</a:t>
            </a:r>
          </a:p>
          <a:p>
            <a:pPr>
              <a:defRPr sz="1600"/>
            </a:pPr>
            <a:r>
              <a:t>6pm:         check in at Airbnb</a:t>
            </a:r>
          </a:p>
          <a:p>
            <a:pPr/>
          </a:p>
          <a:p>
            <a:pPr/>
          </a:p>
          <a:p>
            <a:pPr/>
          </a:p>
        </p:txBody>
      </p:sp>
      <p:sp>
        <p:nvSpPr>
          <p:cNvPr id="245" name="TextBox 17"/>
          <p:cNvSpPr txBox="1"/>
          <p:nvPr/>
        </p:nvSpPr>
        <p:spPr>
          <a:xfrm>
            <a:off x="4629508" y="1828800"/>
            <a:ext cx="2917188" cy="358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262626"/>
                </a:solidFill>
              </a:defRPr>
            </a:lvl1pPr>
          </a:lstStyle>
          <a:p>
            <a:pPr/>
            <a:r>
              <a:t>Monday September 18th </a:t>
            </a:r>
          </a:p>
        </p:txBody>
      </p:sp>
      <p:pic>
        <p:nvPicPr>
          <p:cNvPr id="246" name="Picture 5" descr="Picture 5"/>
          <p:cNvPicPr>
            <a:picLocks noChangeAspect="1"/>
          </p:cNvPicPr>
          <p:nvPr/>
        </p:nvPicPr>
        <p:blipFill>
          <a:blip r:embed="rId3">
            <a:extLst/>
          </a:blip>
          <a:stretch>
            <a:fillRect/>
          </a:stretch>
        </p:blipFill>
        <p:spPr>
          <a:xfrm>
            <a:off x="5942362" y="2746121"/>
            <a:ext cx="4719154" cy="3329222"/>
          </a:xfrm>
          <a:prstGeom prst="rect">
            <a:avLst/>
          </a:prstGeom>
          <a:ln w="12700">
            <a:miter lim="400000"/>
          </a:ln>
        </p:spPr>
      </p:pic>
      <p:sp>
        <p:nvSpPr>
          <p:cNvPr id="247" name="TextBox 10"/>
          <p:cNvSpPr txBox="1"/>
          <p:nvPr/>
        </p:nvSpPr>
        <p:spPr>
          <a:xfrm>
            <a:off x="7743855" y="6165448"/>
            <a:ext cx="1496292"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i="1" sz="1600"/>
            </a:pPr>
            <a:r>
              <a:t>Thingvellir</a:t>
            </a:r>
            <a:r>
              <a:rPr i="0" sz="1800"/>
              <a:t>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9" name="Picture 6" descr="Picture 6"/>
          <p:cNvPicPr>
            <a:picLocks noChangeAspect="1"/>
          </p:cNvPicPr>
          <p:nvPr/>
        </p:nvPicPr>
        <p:blipFill>
          <a:blip r:embed="rId2">
            <a:extLst/>
          </a:blip>
          <a:stretch>
            <a:fillRect/>
          </a:stretch>
        </p:blipFill>
        <p:spPr>
          <a:xfrm>
            <a:off x="5123888" y="393401"/>
            <a:ext cx="7068112" cy="6186307"/>
          </a:xfrm>
          <a:prstGeom prst="rect">
            <a:avLst/>
          </a:prstGeom>
          <a:ln w="12700">
            <a:miter lim="400000"/>
          </a:ln>
        </p:spPr>
      </p:pic>
      <p:pic>
        <p:nvPicPr>
          <p:cNvPr id="250" name="Picture 7" descr="Picture 7"/>
          <p:cNvPicPr>
            <a:picLocks noChangeAspect="1"/>
          </p:cNvPicPr>
          <p:nvPr/>
        </p:nvPicPr>
        <p:blipFill>
          <a:blip r:embed="rId3">
            <a:extLst/>
          </a:blip>
          <a:stretch>
            <a:fillRect/>
          </a:stretch>
        </p:blipFill>
        <p:spPr>
          <a:xfrm>
            <a:off x="1732021" y="989655"/>
            <a:ext cx="1881286" cy="4039230"/>
          </a:xfrm>
          <a:prstGeom prst="rect">
            <a:avLst/>
          </a:prstGeom>
          <a:ln w="12700">
            <a:miter lim="400000"/>
          </a:ln>
        </p:spPr>
      </p:pic>
      <p:pic>
        <p:nvPicPr>
          <p:cNvPr id="251" name="Picture 8" descr="Picture 8"/>
          <p:cNvPicPr>
            <a:picLocks noChangeAspect="1"/>
          </p:cNvPicPr>
          <p:nvPr/>
        </p:nvPicPr>
        <p:blipFill>
          <a:blip r:embed="rId4">
            <a:extLst/>
          </a:blip>
          <a:stretch>
            <a:fillRect/>
          </a:stretch>
        </p:blipFill>
        <p:spPr>
          <a:xfrm>
            <a:off x="1732021" y="5098929"/>
            <a:ext cx="2014854" cy="175907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3" name="Picture 3" descr="Picture 3"/>
          <p:cNvPicPr>
            <a:picLocks noChangeAspect="1"/>
          </p:cNvPicPr>
          <p:nvPr/>
        </p:nvPicPr>
        <p:blipFill>
          <a:blip r:embed="rId2">
            <a:extLst/>
          </a:blip>
          <a:stretch>
            <a:fillRect/>
          </a:stretch>
        </p:blipFill>
        <p:spPr>
          <a:xfrm>
            <a:off x="327803" y="552091"/>
            <a:ext cx="5292061" cy="3450567"/>
          </a:xfrm>
          <a:prstGeom prst="rect">
            <a:avLst/>
          </a:prstGeom>
          <a:ln w="12700">
            <a:miter lim="400000"/>
          </a:ln>
        </p:spPr>
      </p:pic>
      <p:sp>
        <p:nvSpPr>
          <p:cNvPr id="254" name="TextBox 4"/>
          <p:cNvSpPr txBox="1"/>
          <p:nvPr/>
        </p:nvSpPr>
        <p:spPr>
          <a:xfrm>
            <a:off x="327803" y="4140679"/>
            <a:ext cx="5124093" cy="2491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The Geysir Center located at the Geysir Hot Spring Area presents information on geothermal wonders, Northern Lights, earthquakes and ice caves through a dynamic multimedia show including an earthquake simulator.</a:t>
            </a:r>
          </a:p>
          <a:p>
            <a:pPr/>
            <a:r>
              <a:t>The upper half of the museum offers a sneak peek into agricultural life through a series of exhibits including video shorts on wool production as well as regional dairy processing.</a:t>
            </a:r>
          </a:p>
        </p:txBody>
      </p:sp>
      <p:pic>
        <p:nvPicPr>
          <p:cNvPr id="255" name="Picture 5" descr="Picture 5"/>
          <p:cNvPicPr>
            <a:picLocks noChangeAspect="1"/>
          </p:cNvPicPr>
          <p:nvPr/>
        </p:nvPicPr>
        <p:blipFill>
          <a:blip r:embed="rId3">
            <a:extLst/>
          </a:blip>
          <a:stretch>
            <a:fillRect/>
          </a:stretch>
        </p:blipFill>
        <p:spPr>
          <a:xfrm>
            <a:off x="6625087" y="552091"/>
            <a:ext cx="5358527" cy="3450567"/>
          </a:xfrm>
          <a:prstGeom prst="rect">
            <a:avLst/>
          </a:prstGeom>
          <a:ln w="12700">
            <a:miter lim="400000"/>
          </a:ln>
        </p:spPr>
      </p:pic>
      <p:sp>
        <p:nvSpPr>
          <p:cNvPr id="256" name="TextBox 6"/>
          <p:cNvSpPr txBox="1"/>
          <p:nvPr/>
        </p:nvSpPr>
        <p:spPr>
          <a:xfrm>
            <a:off x="6156385" y="4140677"/>
            <a:ext cx="5827229" cy="3025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pPr>
            <a:r>
              <a:t> </a:t>
            </a:r>
            <a:r>
              <a:rPr b="0"/>
              <a:t>A ride along the Golden Circle in the south reveals the breathtaking Gullfoss (Golden Waterfalls) where traversing a narrow path provides close-up views of the massive, two-tiered waterfall below. In winter the view is spectacular when the waterfall freezes over into undulating waves of glistening ice. On sunny days visitors are treated to thousands of rainbows, a natural reaction with the clouds of spray from the tumbling falls.</a:t>
            </a:r>
            <a:endParaRPr b="0"/>
          </a:p>
          <a:p>
            <a:pPr/>
            <a:b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8" name="Picture 3" descr="Picture 3"/>
          <p:cNvPicPr>
            <a:picLocks noChangeAspect="1"/>
          </p:cNvPicPr>
          <p:nvPr/>
        </p:nvPicPr>
        <p:blipFill>
          <a:blip r:embed="rId2">
            <a:extLst/>
          </a:blip>
          <a:stretch>
            <a:fillRect/>
          </a:stretch>
        </p:blipFill>
        <p:spPr>
          <a:xfrm>
            <a:off x="438756" y="1188460"/>
            <a:ext cx="6276976" cy="4314826"/>
          </a:xfrm>
          <a:prstGeom prst="rect">
            <a:avLst/>
          </a:prstGeom>
          <a:ln w="12700">
            <a:miter lim="400000"/>
          </a:ln>
        </p:spPr>
      </p:pic>
      <p:pic>
        <p:nvPicPr>
          <p:cNvPr id="259" name="Picture 4" descr="Picture 4"/>
          <p:cNvPicPr>
            <a:picLocks noChangeAspect="1"/>
          </p:cNvPicPr>
          <p:nvPr/>
        </p:nvPicPr>
        <p:blipFill>
          <a:blip r:embed="rId3">
            <a:extLst/>
          </a:blip>
          <a:stretch>
            <a:fillRect/>
          </a:stretch>
        </p:blipFill>
        <p:spPr>
          <a:xfrm>
            <a:off x="7332691" y="164781"/>
            <a:ext cx="2381251" cy="1590676"/>
          </a:xfrm>
          <a:prstGeom prst="rect">
            <a:avLst/>
          </a:prstGeom>
          <a:ln w="12700">
            <a:miter lim="400000"/>
          </a:ln>
        </p:spPr>
      </p:pic>
      <p:pic>
        <p:nvPicPr>
          <p:cNvPr id="260" name="Picture 5" descr="Picture 5"/>
          <p:cNvPicPr>
            <a:picLocks noChangeAspect="1"/>
          </p:cNvPicPr>
          <p:nvPr/>
        </p:nvPicPr>
        <p:blipFill>
          <a:blip r:embed="rId4">
            <a:extLst/>
          </a:blip>
          <a:stretch>
            <a:fillRect/>
          </a:stretch>
        </p:blipFill>
        <p:spPr>
          <a:xfrm>
            <a:off x="7332691" y="1775735"/>
            <a:ext cx="2381251" cy="1570138"/>
          </a:xfrm>
          <a:prstGeom prst="rect">
            <a:avLst/>
          </a:prstGeom>
          <a:ln w="12700">
            <a:miter lim="400000"/>
          </a:ln>
        </p:spPr>
      </p:pic>
      <p:pic>
        <p:nvPicPr>
          <p:cNvPr id="261" name="Picture 6" descr="Picture 6"/>
          <p:cNvPicPr>
            <a:picLocks noChangeAspect="1"/>
          </p:cNvPicPr>
          <p:nvPr/>
        </p:nvPicPr>
        <p:blipFill>
          <a:blip r:embed="rId5">
            <a:extLst/>
          </a:blip>
          <a:stretch>
            <a:fillRect/>
          </a:stretch>
        </p:blipFill>
        <p:spPr>
          <a:xfrm>
            <a:off x="7332691" y="3366149"/>
            <a:ext cx="2381251" cy="1435982"/>
          </a:xfrm>
          <a:prstGeom prst="rect">
            <a:avLst/>
          </a:prstGeom>
          <a:ln w="12700">
            <a:miter lim="400000"/>
          </a:ln>
        </p:spPr>
      </p:pic>
      <p:pic>
        <p:nvPicPr>
          <p:cNvPr id="262" name="Picture 7" descr="Picture 7"/>
          <p:cNvPicPr>
            <a:picLocks noChangeAspect="1"/>
          </p:cNvPicPr>
          <p:nvPr/>
        </p:nvPicPr>
        <p:blipFill>
          <a:blip r:embed="rId6">
            <a:extLst/>
          </a:blip>
          <a:stretch>
            <a:fillRect/>
          </a:stretch>
        </p:blipFill>
        <p:spPr>
          <a:xfrm>
            <a:off x="7332691" y="4846954"/>
            <a:ext cx="2381251" cy="1798825"/>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4" name="Picture 3" descr="Picture 3"/>
          <p:cNvPicPr>
            <a:picLocks noChangeAspect="1"/>
          </p:cNvPicPr>
          <p:nvPr/>
        </p:nvPicPr>
        <p:blipFill>
          <a:blip r:embed="rId2">
            <a:extLst/>
          </a:blip>
          <a:stretch>
            <a:fillRect/>
          </a:stretch>
        </p:blipFill>
        <p:spPr>
          <a:xfrm>
            <a:off x="0" y="1188721"/>
            <a:ext cx="5638042" cy="4014614"/>
          </a:xfrm>
          <a:prstGeom prst="rect">
            <a:avLst/>
          </a:prstGeom>
          <a:ln w="12700">
            <a:miter lim="400000"/>
          </a:ln>
        </p:spPr>
      </p:pic>
      <p:pic>
        <p:nvPicPr>
          <p:cNvPr id="265" name="Picture 4" descr="Picture 4"/>
          <p:cNvPicPr>
            <a:picLocks noChangeAspect="1"/>
          </p:cNvPicPr>
          <p:nvPr/>
        </p:nvPicPr>
        <p:blipFill>
          <a:blip r:embed="rId3">
            <a:extLst/>
          </a:blip>
          <a:stretch>
            <a:fillRect/>
          </a:stretch>
        </p:blipFill>
        <p:spPr>
          <a:xfrm>
            <a:off x="6681527" y="2369560"/>
            <a:ext cx="3600451" cy="1952626"/>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69" name="Rectangle 3"/>
          <p:cNvGrpSpPr/>
          <p:nvPr/>
        </p:nvGrpSpPr>
        <p:grpSpPr>
          <a:xfrm>
            <a:off x="0" y="-1"/>
            <a:ext cx="12192000" cy="2471353"/>
            <a:chOff x="0" y="0"/>
            <a:chExt cx="12192000" cy="2471351"/>
          </a:xfrm>
        </p:grpSpPr>
        <p:sp>
          <p:nvSpPr>
            <p:cNvPr id="267" name="Rectangle"/>
            <p:cNvSpPr/>
            <p:nvPr/>
          </p:nvSpPr>
          <p:spPr>
            <a:xfrm>
              <a:off x="0" y="-1"/>
              <a:ext cx="12192000" cy="2471353"/>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68" name="Rectangle"/>
            <p:cNvSpPr/>
            <p:nvPr/>
          </p:nvSpPr>
          <p:spPr>
            <a:xfrm>
              <a:off x="0" y="-1"/>
              <a:ext cx="12192000" cy="2471353"/>
            </a:xfrm>
            <a:prstGeom prst="rect">
              <a:avLst/>
            </a:prstGeom>
            <a:noFill/>
            <a:ln w="12700" cap="flat">
              <a:solidFill>
                <a:srgbClr val="42719B"/>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sp>
        <p:nvSpPr>
          <p:cNvPr id="270" name="TextBox 4"/>
          <p:cNvSpPr txBox="1"/>
          <p:nvPr/>
        </p:nvSpPr>
        <p:spPr>
          <a:xfrm>
            <a:off x="5154421" y="412160"/>
            <a:ext cx="3492230"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44546A"/>
                </a:solidFill>
              </a:defRPr>
            </a:lvl1pPr>
          </a:lstStyle>
          <a:p>
            <a:pPr/>
            <a:r>
              <a:t>Iceland September 2017</a:t>
            </a:r>
          </a:p>
        </p:txBody>
      </p:sp>
      <p:sp>
        <p:nvSpPr>
          <p:cNvPr id="271" name="TextBox 7"/>
          <p:cNvSpPr txBox="1"/>
          <p:nvPr/>
        </p:nvSpPr>
        <p:spPr>
          <a:xfrm>
            <a:off x="575929" y="3390753"/>
            <a:ext cx="3888231" cy="2656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u="sng">
                <a:latin typeface="+mn-lt"/>
                <a:ea typeface="+mn-ea"/>
                <a:cs typeface="+mn-cs"/>
                <a:sym typeface="Helvetica"/>
              </a:defRPr>
            </a:pPr>
            <a:r>
              <a:t>Itinerary</a:t>
            </a:r>
          </a:p>
          <a:p>
            <a:pPr>
              <a:defRPr sz="1600">
                <a:latin typeface="+mn-lt"/>
                <a:ea typeface="+mn-ea"/>
                <a:cs typeface="+mn-cs"/>
                <a:sym typeface="Helvetica"/>
              </a:defRPr>
            </a:pPr>
          </a:p>
          <a:p>
            <a:pPr>
              <a:defRPr sz="1600">
                <a:latin typeface="+mn-lt"/>
                <a:ea typeface="+mn-ea"/>
                <a:cs typeface="+mn-cs"/>
                <a:sym typeface="Helvetica"/>
              </a:defRPr>
            </a:pPr>
            <a:r>
              <a:t>11am:       check-out + hike </a:t>
            </a:r>
          </a:p>
          <a:p>
            <a:pPr>
              <a:defRPr sz="1600">
                <a:latin typeface="+mn-lt"/>
                <a:ea typeface="+mn-ea"/>
                <a:cs typeface="+mn-cs"/>
                <a:sym typeface="Helvetica"/>
              </a:defRPr>
            </a:pPr>
            <a:r>
              <a:t>12.45pm:  leave for Reykjavik</a:t>
            </a:r>
          </a:p>
          <a:p>
            <a:pPr>
              <a:defRPr sz="1600">
                <a:latin typeface="+mn-lt"/>
                <a:ea typeface="+mn-ea"/>
                <a:cs typeface="+mn-cs"/>
                <a:sym typeface="Helvetica"/>
              </a:defRPr>
            </a:pPr>
            <a:r>
              <a:t>1.30pm:    check-in at AirBnb</a:t>
            </a:r>
          </a:p>
          <a:p>
            <a:pPr>
              <a:defRPr sz="1600">
                <a:latin typeface="+mn-lt"/>
                <a:ea typeface="+mn-ea"/>
                <a:cs typeface="+mn-cs"/>
                <a:sym typeface="Helvetica"/>
              </a:defRPr>
            </a:pPr>
            <a:r>
              <a:t>3pm:         wander around Reykjavik</a:t>
            </a:r>
          </a:p>
          <a:p>
            <a:pPr>
              <a:defRPr>
                <a:latin typeface="+mn-lt"/>
                <a:ea typeface="+mn-ea"/>
                <a:cs typeface="+mn-cs"/>
                <a:sym typeface="Helvetica"/>
              </a:defRPr>
            </a:pPr>
          </a:p>
          <a:p>
            <a:pPr>
              <a:defRPr>
                <a:latin typeface="+mn-lt"/>
                <a:ea typeface="+mn-ea"/>
                <a:cs typeface="+mn-cs"/>
                <a:sym typeface="Helvetica"/>
              </a:defRPr>
            </a:pPr>
          </a:p>
          <a:p>
            <a:pPr>
              <a:defRPr>
                <a:latin typeface="+mn-lt"/>
                <a:ea typeface="+mn-ea"/>
                <a:cs typeface="+mn-cs"/>
                <a:sym typeface="Helvetica"/>
              </a:defRPr>
            </a:pPr>
          </a:p>
        </p:txBody>
      </p:sp>
      <p:sp>
        <p:nvSpPr>
          <p:cNvPr id="272" name="TextBox 17"/>
          <p:cNvSpPr txBox="1"/>
          <p:nvPr/>
        </p:nvSpPr>
        <p:spPr>
          <a:xfrm>
            <a:off x="4629508" y="1828800"/>
            <a:ext cx="2917188" cy="358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262626"/>
                </a:solidFill>
              </a:defRPr>
            </a:lvl1pPr>
          </a:lstStyle>
          <a:p>
            <a:pPr/>
            <a:r>
              <a:t>Tuesday September 19th </a:t>
            </a:r>
          </a:p>
        </p:txBody>
      </p:sp>
      <p:sp>
        <p:nvSpPr>
          <p:cNvPr id="273" name="TextBox 10"/>
          <p:cNvSpPr txBox="1"/>
          <p:nvPr/>
        </p:nvSpPr>
        <p:spPr>
          <a:xfrm>
            <a:off x="7685489" y="6068409"/>
            <a:ext cx="1496292"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i="1" sz="1600"/>
            </a:pPr>
            <a:r>
              <a:t>Reykjavik</a:t>
            </a:r>
            <a:r>
              <a:rPr i="0" sz="1800"/>
              <a:t> </a:t>
            </a:r>
          </a:p>
        </p:txBody>
      </p:sp>
      <p:pic>
        <p:nvPicPr>
          <p:cNvPr id="274" name="Picture 1" descr="Picture 1"/>
          <p:cNvPicPr>
            <a:picLocks noChangeAspect="1"/>
          </p:cNvPicPr>
          <p:nvPr/>
        </p:nvPicPr>
        <p:blipFill>
          <a:blip r:embed="rId3">
            <a:extLst/>
          </a:blip>
          <a:stretch>
            <a:fillRect/>
          </a:stretch>
        </p:blipFill>
        <p:spPr>
          <a:xfrm>
            <a:off x="6096000" y="2880074"/>
            <a:ext cx="4482356" cy="287665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6" name="Picture 1" descr="Picture 1"/>
          <p:cNvPicPr>
            <a:picLocks noChangeAspect="1"/>
          </p:cNvPicPr>
          <p:nvPr/>
        </p:nvPicPr>
        <p:blipFill>
          <a:blip r:embed="rId2">
            <a:extLst/>
          </a:blip>
          <a:stretch>
            <a:fillRect/>
          </a:stretch>
        </p:blipFill>
        <p:spPr>
          <a:xfrm>
            <a:off x="3821336" y="1207697"/>
            <a:ext cx="8370664" cy="4494274"/>
          </a:xfrm>
          <a:prstGeom prst="rect">
            <a:avLst/>
          </a:prstGeom>
          <a:ln w="12700">
            <a:miter lim="400000"/>
          </a:ln>
        </p:spPr>
      </p:pic>
      <p:pic>
        <p:nvPicPr>
          <p:cNvPr id="277" name="Picture 2" descr="Picture 2"/>
          <p:cNvPicPr>
            <a:picLocks noChangeAspect="1"/>
          </p:cNvPicPr>
          <p:nvPr/>
        </p:nvPicPr>
        <p:blipFill>
          <a:blip r:embed="rId3">
            <a:extLst/>
          </a:blip>
          <a:stretch>
            <a:fillRect/>
          </a:stretch>
        </p:blipFill>
        <p:spPr>
          <a:xfrm>
            <a:off x="344712" y="2154671"/>
            <a:ext cx="3476626" cy="2600326"/>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81" name="Rectangle 3"/>
          <p:cNvGrpSpPr/>
          <p:nvPr/>
        </p:nvGrpSpPr>
        <p:grpSpPr>
          <a:xfrm>
            <a:off x="0" y="-1"/>
            <a:ext cx="12192000" cy="2471353"/>
            <a:chOff x="0" y="0"/>
            <a:chExt cx="12192000" cy="2471351"/>
          </a:xfrm>
        </p:grpSpPr>
        <p:sp>
          <p:nvSpPr>
            <p:cNvPr id="279" name="Rectangle"/>
            <p:cNvSpPr/>
            <p:nvPr/>
          </p:nvSpPr>
          <p:spPr>
            <a:xfrm>
              <a:off x="0" y="-1"/>
              <a:ext cx="12192000" cy="2471353"/>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80" name="Rectangle"/>
            <p:cNvSpPr/>
            <p:nvPr/>
          </p:nvSpPr>
          <p:spPr>
            <a:xfrm>
              <a:off x="0" y="-1"/>
              <a:ext cx="12192000" cy="2471353"/>
            </a:xfrm>
            <a:prstGeom prst="rect">
              <a:avLst/>
            </a:prstGeom>
            <a:noFill/>
            <a:ln w="12700" cap="flat">
              <a:solidFill>
                <a:srgbClr val="42719B"/>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sp>
        <p:nvSpPr>
          <p:cNvPr id="282" name="TextBox 4"/>
          <p:cNvSpPr txBox="1"/>
          <p:nvPr/>
        </p:nvSpPr>
        <p:spPr>
          <a:xfrm>
            <a:off x="5154421" y="412160"/>
            <a:ext cx="3492230"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44546A"/>
                </a:solidFill>
              </a:defRPr>
            </a:lvl1pPr>
          </a:lstStyle>
          <a:p>
            <a:pPr/>
            <a:r>
              <a:t>Iceland September 2017</a:t>
            </a:r>
          </a:p>
        </p:txBody>
      </p:sp>
      <p:sp>
        <p:nvSpPr>
          <p:cNvPr id="283" name="TextBox 7"/>
          <p:cNvSpPr txBox="1"/>
          <p:nvPr/>
        </p:nvSpPr>
        <p:spPr>
          <a:xfrm>
            <a:off x="575929" y="3390753"/>
            <a:ext cx="4664172" cy="2415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u="sng">
                <a:latin typeface="+mn-lt"/>
                <a:ea typeface="+mn-ea"/>
                <a:cs typeface="+mn-cs"/>
                <a:sym typeface="Helvetica"/>
              </a:defRPr>
            </a:pPr>
            <a:r>
              <a:t>Itinerary</a:t>
            </a:r>
          </a:p>
          <a:p>
            <a:pPr>
              <a:defRPr sz="1600">
                <a:latin typeface="+mn-lt"/>
                <a:ea typeface="+mn-ea"/>
                <a:cs typeface="+mn-cs"/>
                <a:sym typeface="Helvetica"/>
              </a:defRPr>
            </a:pPr>
          </a:p>
          <a:p>
            <a:pPr>
              <a:defRPr sz="1600">
                <a:latin typeface="+mn-lt"/>
                <a:ea typeface="+mn-ea"/>
                <a:cs typeface="+mn-cs"/>
                <a:sym typeface="Helvetica"/>
              </a:defRPr>
            </a:pPr>
            <a:r>
              <a:t>9am:         check-out + wander around Reykjavik </a:t>
            </a:r>
          </a:p>
          <a:p>
            <a:pPr>
              <a:defRPr sz="1600">
                <a:latin typeface="+mn-lt"/>
                <a:ea typeface="+mn-ea"/>
                <a:cs typeface="+mn-cs"/>
                <a:sym typeface="Helvetica"/>
              </a:defRPr>
            </a:pPr>
            <a:r>
              <a:t>12.15pm:  leave for Keflavik International Airport</a:t>
            </a:r>
          </a:p>
          <a:p>
            <a:pPr>
              <a:defRPr sz="1600">
                <a:latin typeface="+mn-lt"/>
                <a:ea typeface="+mn-ea"/>
                <a:cs typeface="+mn-cs"/>
                <a:sym typeface="Helvetica"/>
              </a:defRPr>
            </a:pPr>
            <a:r>
              <a:t>3pm:         fly back home to Chicago</a:t>
            </a:r>
          </a:p>
          <a:p>
            <a:pPr>
              <a:defRPr>
                <a:latin typeface="+mn-lt"/>
                <a:ea typeface="+mn-ea"/>
                <a:cs typeface="+mn-cs"/>
                <a:sym typeface="Helvetica"/>
              </a:defRPr>
            </a:pPr>
          </a:p>
          <a:p>
            <a:pPr>
              <a:defRPr>
                <a:latin typeface="+mn-lt"/>
                <a:ea typeface="+mn-ea"/>
                <a:cs typeface="+mn-cs"/>
                <a:sym typeface="Helvetica"/>
              </a:defRPr>
            </a:pPr>
          </a:p>
          <a:p>
            <a:pPr>
              <a:defRPr>
                <a:latin typeface="+mn-lt"/>
                <a:ea typeface="+mn-ea"/>
                <a:cs typeface="+mn-cs"/>
                <a:sym typeface="Helvetica"/>
              </a:defRPr>
            </a:pPr>
          </a:p>
        </p:txBody>
      </p:sp>
      <p:sp>
        <p:nvSpPr>
          <p:cNvPr id="284" name="TextBox 17"/>
          <p:cNvSpPr txBox="1"/>
          <p:nvPr/>
        </p:nvSpPr>
        <p:spPr>
          <a:xfrm>
            <a:off x="4629508" y="1828800"/>
            <a:ext cx="2917188" cy="6248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262626"/>
                </a:solidFill>
              </a:defRPr>
            </a:lvl1pPr>
          </a:lstStyle>
          <a:p>
            <a:pPr/>
            <a:r>
              <a:t>Wednesday September 20th </a:t>
            </a:r>
          </a:p>
        </p:txBody>
      </p:sp>
      <p:sp>
        <p:nvSpPr>
          <p:cNvPr id="285" name="TextBox 10"/>
          <p:cNvSpPr txBox="1"/>
          <p:nvPr/>
        </p:nvSpPr>
        <p:spPr>
          <a:xfrm>
            <a:off x="7150359" y="6068409"/>
            <a:ext cx="1496292"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i="1" sz="1600"/>
            </a:pPr>
            <a:r>
              <a:t>Hallgrimskirkja</a:t>
            </a:r>
            <a:r>
              <a:rPr i="0" sz="1800"/>
              <a:t> </a:t>
            </a:r>
          </a:p>
        </p:txBody>
      </p:sp>
      <p:pic>
        <p:nvPicPr>
          <p:cNvPr id="286" name="Picture 2" descr="Picture 2"/>
          <p:cNvPicPr>
            <a:picLocks noChangeAspect="1"/>
          </p:cNvPicPr>
          <p:nvPr/>
        </p:nvPicPr>
        <p:blipFill>
          <a:blip r:embed="rId3">
            <a:extLst/>
          </a:blip>
          <a:stretch>
            <a:fillRect/>
          </a:stretch>
        </p:blipFill>
        <p:spPr>
          <a:xfrm>
            <a:off x="5962953" y="2565126"/>
            <a:ext cx="4105198" cy="340950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7" name="Picture 3" descr="Picture 3"/>
          <p:cNvPicPr>
            <a:picLocks noChangeAspect="1"/>
          </p:cNvPicPr>
          <p:nvPr/>
        </p:nvPicPr>
        <p:blipFill>
          <a:blip r:embed="rId2">
            <a:extLst/>
          </a:blip>
          <a:stretch>
            <a:fillRect/>
          </a:stretch>
        </p:blipFill>
        <p:spPr>
          <a:xfrm>
            <a:off x="350054" y="3411964"/>
            <a:ext cx="4064005" cy="2523825"/>
          </a:xfrm>
          <a:prstGeom prst="rect">
            <a:avLst/>
          </a:prstGeom>
          <a:ln w="12700">
            <a:miter lim="400000"/>
          </a:ln>
        </p:spPr>
      </p:pic>
      <p:grpSp>
        <p:nvGrpSpPr>
          <p:cNvPr id="120" name="Rectangle 2"/>
          <p:cNvGrpSpPr/>
          <p:nvPr/>
        </p:nvGrpSpPr>
        <p:grpSpPr>
          <a:xfrm>
            <a:off x="0" y="-1"/>
            <a:ext cx="12192000" cy="2471353"/>
            <a:chOff x="0" y="0"/>
            <a:chExt cx="12192000" cy="2471351"/>
          </a:xfrm>
        </p:grpSpPr>
        <p:sp>
          <p:nvSpPr>
            <p:cNvPr id="118" name="Rectangle"/>
            <p:cNvSpPr/>
            <p:nvPr/>
          </p:nvSpPr>
          <p:spPr>
            <a:xfrm>
              <a:off x="0" y="-1"/>
              <a:ext cx="12192000" cy="2471353"/>
            </a:xfrm>
            <a:prstGeom prst="rect">
              <a:avLst/>
            </a:prstGeom>
            <a:blipFill rotWithShape="1">
              <a:blip r:embed="rId3"/>
              <a:srcRect l="0" t="0" r="0" b="0"/>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9" name="Rectangle"/>
            <p:cNvSpPr/>
            <p:nvPr/>
          </p:nvSpPr>
          <p:spPr>
            <a:xfrm>
              <a:off x="0" y="-1"/>
              <a:ext cx="12192000" cy="2471353"/>
            </a:xfrm>
            <a:prstGeom prst="rect">
              <a:avLst/>
            </a:prstGeom>
            <a:noFill/>
            <a:ln w="12700" cap="flat">
              <a:solidFill>
                <a:srgbClr val="42719B"/>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sp>
        <p:nvSpPr>
          <p:cNvPr id="121" name="TextBox 4"/>
          <p:cNvSpPr txBox="1"/>
          <p:nvPr/>
        </p:nvSpPr>
        <p:spPr>
          <a:xfrm>
            <a:off x="5272392" y="414869"/>
            <a:ext cx="3492230"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44546A"/>
                </a:solidFill>
              </a:defRPr>
            </a:lvl1pPr>
          </a:lstStyle>
          <a:p>
            <a:pPr/>
            <a:r>
              <a:t>Iceland September 2017</a:t>
            </a:r>
          </a:p>
        </p:txBody>
      </p:sp>
      <p:sp>
        <p:nvSpPr>
          <p:cNvPr id="122" name="TextBox 5"/>
          <p:cNvSpPr txBox="1"/>
          <p:nvPr/>
        </p:nvSpPr>
        <p:spPr>
          <a:xfrm>
            <a:off x="5208661" y="1443109"/>
            <a:ext cx="3492230"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44546A"/>
                </a:solidFill>
              </a:defRPr>
            </a:lvl1pPr>
          </a:lstStyle>
          <a:p>
            <a:pPr/>
            <a:r>
              <a:t>Sunrise time and weather</a:t>
            </a:r>
          </a:p>
        </p:txBody>
      </p:sp>
      <p:sp>
        <p:nvSpPr>
          <p:cNvPr id="123" name="TextBox 1"/>
          <p:cNvSpPr txBox="1"/>
          <p:nvPr/>
        </p:nvSpPr>
        <p:spPr>
          <a:xfrm>
            <a:off x="1280160" y="2902463"/>
            <a:ext cx="3133899"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mn-lt"/>
                <a:ea typeface="+mn-ea"/>
                <a:cs typeface="+mn-cs"/>
                <a:sym typeface="Helvetica"/>
              </a:defRPr>
            </a:lvl1pPr>
          </a:lstStyle>
          <a:p>
            <a:pPr/>
            <a:r>
              <a:t>sunrise         -          sunset</a:t>
            </a:r>
          </a:p>
        </p:txBody>
      </p:sp>
      <p:pic>
        <p:nvPicPr>
          <p:cNvPr id="124" name="Picture 6" descr="Picture 6"/>
          <p:cNvPicPr>
            <a:picLocks noChangeAspect="1"/>
          </p:cNvPicPr>
          <p:nvPr/>
        </p:nvPicPr>
        <p:blipFill>
          <a:blip r:embed="rId4">
            <a:extLst/>
          </a:blip>
          <a:stretch>
            <a:fillRect/>
          </a:stretch>
        </p:blipFill>
        <p:spPr>
          <a:xfrm>
            <a:off x="5773525" y="3702910"/>
            <a:ext cx="5982191" cy="2499701"/>
          </a:xfrm>
          <a:prstGeom prst="rect">
            <a:avLst/>
          </a:prstGeom>
          <a:ln w="12700">
            <a:miter lim="400000"/>
          </a:ln>
        </p:spPr>
      </p:pic>
      <p:pic>
        <p:nvPicPr>
          <p:cNvPr id="125" name="Picture 7" descr="Picture 7"/>
          <p:cNvPicPr>
            <a:picLocks noChangeAspect="1"/>
          </p:cNvPicPr>
          <p:nvPr/>
        </p:nvPicPr>
        <p:blipFill>
          <a:blip r:embed="rId5">
            <a:extLst/>
          </a:blip>
          <a:stretch>
            <a:fillRect/>
          </a:stretch>
        </p:blipFill>
        <p:spPr>
          <a:xfrm>
            <a:off x="5773525" y="3416530"/>
            <a:ext cx="6021121" cy="286381"/>
          </a:xfrm>
          <a:prstGeom prst="rect">
            <a:avLst/>
          </a:prstGeom>
          <a:ln w="12700">
            <a:miter lim="400000"/>
          </a:ln>
        </p:spPr>
      </p:pic>
      <p:sp>
        <p:nvSpPr>
          <p:cNvPr id="126" name="TextBox 8"/>
          <p:cNvSpPr txBox="1"/>
          <p:nvPr/>
        </p:nvSpPr>
        <p:spPr>
          <a:xfrm>
            <a:off x="8015089" y="2782977"/>
            <a:ext cx="3133899"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weather (Reykjavik)</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8" name="Picture 3" descr="Picture 3"/>
          <p:cNvPicPr>
            <a:picLocks noChangeAspect="1"/>
          </p:cNvPicPr>
          <p:nvPr/>
        </p:nvPicPr>
        <p:blipFill>
          <a:blip r:embed="rId2">
            <a:extLst/>
          </a:blip>
          <a:stretch>
            <a:fillRect/>
          </a:stretch>
        </p:blipFill>
        <p:spPr>
          <a:xfrm>
            <a:off x="0" y="1297641"/>
            <a:ext cx="7889841" cy="4175993"/>
          </a:xfrm>
          <a:prstGeom prst="rect">
            <a:avLst/>
          </a:prstGeom>
          <a:ln w="12700">
            <a:miter lim="400000"/>
          </a:ln>
        </p:spPr>
      </p:pic>
      <p:pic>
        <p:nvPicPr>
          <p:cNvPr id="289" name="Picture 4" descr="Picture 4"/>
          <p:cNvPicPr>
            <a:picLocks noChangeAspect="1"/>
          </p:cNvPicPr>
          <p:nvPr/>
        </p:nvPicPr>
        <p:blipFill>
          <a:blip r:embed="rId3">
            <a:extLst/>
          </a:blip>
          <a:stretch>
            <a:fillRect/>
          </a:stretch>
        </p:blipFill>
        <p:spPr>
          <a:xfrm>
            <a:off x="8002216" y="1861636"/>
            <a:ext cx="3619501" cy="30480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30" name="Rectangle 3"/>
          <p:cNvGrpSpPr/>
          <p:nvPr/>
        </p:nvGrpSpPr>
        <p:grpSpPr>
          <a:xfrm>
            <a:off x="0" y="-1"/>
            <a:ext cx="12192000" cy="2471353"/>
            <a:chOff x="0" y="0"/>
            <a:chExt cx="12192000" cy="2471351"/>
          </a:xfrm>
        </p:grpSpPr>
        <p:sp>
          <p:nvSpPr>
            <p:cNvPr id="128" name="Rectangle"/>
            <p:cNvSpPr/>
            <p:nvPr/>
          </p:nvSpPr>
          <p:spPr>
            <a:xfrm>
              <a:off x="0" y="-1"/>
              <a:ext cx="12192000" cy="2471353"/>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9" name="Rectangle"/>
            <p:cNvSpPr/>
            <p:nvPr/>
          </p:nvSpPr>
          <p:spPr>
            <a:xfrm>
              <a:off x="0" y="-1"/>
              <a:ext cx="12192000" cy="2471353"/>
            </a:xfrm>
            <a:prstGeom prst="rect">
              <a:avLst/>
            </a:prstGeom>
            <a:noFill/>
            <a:ln w="12700" cap="flat">
              <a:solidFill>
                <a:srgbClr val="42719B"/>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sp>
        <p:nvSpPr>
          <p:cNvPr id="131" name="TextBox 4"/>
          <p:cNvSpPr txBox="1"/>
          <p:nvPr/>
        </p:nvSpPr>
        <p:spPr>
          <a:xfrm>
            <a:off x="5272392" y="414869"/>
            <a:ext cx="3492230"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44546A"/>
                </a:solidFill>
              </a:defRPr>
            </a:lvl1pPr>
          </a:lstStyle>
          <a:p>
            <a:pPr/>
            <a:r>
              <a:t>Iceland September 2017</a:t>
            </a:r>
          </a:p>
        </p:txBody>
      </p:sp>
      <p:sp>
        <p:nvSpPr>
          <p:cNvPr id="132" name="TextBox 7"/>
          <p:cNvSpPr txBox="1"/>
          <p:nvPr/>
        </p:nvSpPr>
        <p:spPr>
          <a:xfrm>
            <a:off x="238124" y="2800308"/>
            <a:ext cx="4314882" cy="322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u="sng">
                <a:latin typeface="+mn-lt"/>
                <a:ea typeface="+mn-ea"/>
                <a:cs typeface="+mn-cs"/>
                <a:sym typeface="Helvetica"/>
              </a:defRPr>
            </a:pPr>
            <a:r>
              <a:t>Itinerary</a:t>
            </a:r>
          </a:p>
          <a:p>
            <a:pPr algn="ctr">
              <a:defRPr sz="1600" u="sng">
                <a:latin typeface="+mn-lt"/>
                <a:ea typeface="+mn-ea"/>
                <a:cs typeface="+mn-cs"/>
                <a:sym typeface="Helvetica"/>
              </a:defRPr>
            </a:pPr>
          </a:p>
          <a:p>
            <a:pPr>
              <a:defRPr sz="1600">
                <a:latin typeface="+mn-lt"/>
                <a:ea typeface="+mn-ea"/>
                <a:cs typeface="+mn-cs"/>
                <a:sym typeface="Helvetica"/>
              </a:defRPr>
            </a:pPr>
            <a:r>
              <a:t>6am:         arrival at Kevlavik International</a:t>
            </a:r>
          </a:p>
          <a:p>
            <a:pPr>
              <a:defRPr sz="1600">
                <a:latin typeface="+mn-lt"/>
                <a:ea typeface="+mn-ea"/>
                <a:cs typeface="+mn-cs"/>
                <a:sym typeface="Helvetica"/>
              </a:defRPr>
            </a:pPr>
            <a:r>
              <a:t>7am:         pick up car + drive to Blue Lagoon</a:t>
            </a:r>
          </a:p>
          <a:p>
            <a:pPr>
              <a:defRPr sz="1600">
                <a:latin typeface="+mn-lt"/>
                <a:ea typeface="+mn-ea"/>
                <a:cs typeface="+mn-cs"/>
                <a:sym typeface="Helvetica"/>
              </a:defRPr>
            </a:pPr>
            <a:r>
              <a:t>8am:         Blue Lagoon</a:t>
            </a:r>
          </a:p>
          <a:p>
            <a:pPr>
              <a:defRPr sz="1600">
                <a:latin typeface="+mn-lt"/>
                <a:ea typeface="+mn-ea"/>
                <a:cs typeface="+mn-cs"/>
                <a:sym typeface="Helvetica"/>
              </a:defRPr>
            </a:pPr>
            <a:r>
              <a:t>11am:       drive to Vik</a:t>
            </a:r>
          </a:p>
          <a:p>
            <a:pPr>
              <a:defRPr sz="1600">
                <a:latin typeface="+mn-lt"/>
                <a:ea typeface="+mn-ea"/>
                <a:cs typeface="+mn-cs"/>
                <a:sym typeface="Helvetica"/>
              </a:defRPr>
            </a:pPr>
            <a:r>
              <a:t>12.30pm:  pitstop at Hvolsvollur</a:t>
            </a:r>
          </a:p>
          <a:p>
            <a:pPr>
              <a:defRPr sz="1600">
                <a:latin typeface="+mn-lt"/>
                <a:ea typeface="+mn-ea"/>
                <a:cs typeface="+mn-cs"/>
                <a:sym typeface="Helvetica"/>
              </a:defRPr>
            </a:pPr>
            <a:r>
              <a:t>                  for grocery shopping</a:t>
            </a:r>
          </a:p>
          <a:p>
            <a:pPr>
              <a:defRPr sz="1600">
                <a:latin typeface="+mn-lt"/>
                <a:ea typeface="+mn-ea"/>
                <a:cs typeface="+mn-cs"/>
                <a:sym typeface="Helvetica"/>
              </a:defRPr>
            </a:pPr>
            <a:r>
              <a:t>1pm:         lunch + visit Njall’s Saga museum</a:t>
            </a:r>
          </a:p>
          <a:p>
            <a:pPr>
              <a:defRPr sz="1600">
                <a:latin typeface="+mn-lt"/>
                <a:ea typeface="+mn-ea"/>
                <a:cs typeface="+mn-cs"/>
                <a:sym typeface="Helvetica"/>
              </a:defRPr>
            </a:pPr>
            <a:r>
              <a:t>                  in Hvolsvollur</a:t>
            </a:r>
          </a:p>
          <a:p>
            <a:pPr>
              <a:defRPr sz="1600">
                <a:latin typeface="+mn-lt"/>
                <a:ea typeface="+mn-ea"/>
                <a:cs typeface="+mn-cs"/>
                <a:sym typeface="Helvetica"/>
              </a:defRPr>
            </a:pPr>
            <a:r>
              <a:t>3pm:         see the Black Beach/Reynisdrangar</a:t>
            </a:r>
          </a:p>
          <a:p>
            <a:pPr>
              <a:defRPr sz="1600">
                <a:latin typeface="+mn-lt"/>
                <a:ea typeface="+mn-ea"/>
                <a:cs typeface="+mn-cs"/>
                <a:sym typeface="Helvetica"/>
              </a:defRPr>
            </a:pPr>
            <a:r>
              <a:t>4.30pm:    drive to Skaftartunguvegur</a:t>
            </a:r>
          </a:p>
          <a:p>
            <a:pPr>
              <a:defRPr sz="1600">
                <a:latin typeface="+mn-lt"/>
                <a:ea typeface="+mn-ea"/>
                <a:cs typeface="+mn-cs"/>
                <a:sym typeface="Helvetica"/>
              </a:defRPr>
            </a:pPr>
            <a:r>
              <a:t>5.30pm:    stay at AirBnB “Asar”</a:t>
            </a:r>
          </a:p>
        </p:txBody>
      </p:sp>
      <p:pic>
        <p:nvPicPr>
          <p:cNvPr id="133" name="Picture 9" descr="Picture 9"/>
          <p:cNvPicPr>
            <a:picLocks noChangeAspect="1"/>
          </p:cNvPicPr>
          <p:nvPr/>
        </p:nvPicPr>
        <p:blipFill>
          <a:blip r:embed="rId3">
            <a:extLst/>
          </a:blip>
          <a:stretch>
            <a:fillRect/>
          </a:stretch>
        </p:blipFill>
        <p:spPr>
          <a:xfrm>
            <a:off x="4553005" y="2575098"/>
            <a:ext cx="3127320" cy="1646707"/>
          </a:xfrm>
          <a:prstGeom prst="rect">
            <a:avLst/>
          </a:prstGeom>
          <a:ln w="12700">
            <a:miter lim="400000"/>
          </a:ln>
        </p:spPr>
      </p:pic>
      <p:pic>
        <p:nvPicPr>
          <p:cNvPr id="134" name="Picture 11" descr="Picture 11"/>
          <p:cNvPicPr>
            <a:picLocks noChangeAspect="1"/>
          </p:cNvPicPr>
          <p:nvPr/>
        </p:nvPicPr>
        <p:blipFill>
          <a:blip r:embed="rId4">
            <a:extLst/>
          </a:blip>
          <a:stretch>
            <a:fillRect/>
          </a:stretch>
        </p:blipFill>
        <p:spPr>
          <a:xfrm>
            <a:off x="4567237" y="4716133"/>
            <a:ext cx="3113088" cy="1744575"/>
          </a:xfrm>
          <a:prstGeom prst="rect">
            <a:avLst/>
          </a:prstGeom>
          <a:ln w="12700">
            <a:miter lim="400000"/>
          </a:ln>
        </p:spPr>
      </p:pic>
      <p:pic>
        <p:nvPicPr>
          <p:cNvPr id="135" name="Picture 14" descr="Picture 14"/>
          <p:cNvPicPr>
            <a:picLocks noChangeAspect="1"/>
          </p:cNvPicPr>
          <p:nvPr/>
        </p:nvPicPr>
        <p:blipFill>
          <a:blip r:embed="rId5">
            <a:extLst/>
          </a:blip>
          <a:stretch>
            <a:fillRect/>
          </a:stretch>
        </p:blipFill>
        <p:spPr>
          <a:xfrm>
            <a:off x="8620125" y="4716133"/>
            <a:ext cx="2644196" cy="1744575"/>
          </a:xfrm>
          <a:prstGeom prst="rect">
            <a:avLst/>
          </a:prstGeom>
          <a:ln w="12700">
            <a:miter lim="400000"/>
          </a:ln>
        </p:spPr>
      </p:pic>
      <p:sp>
        <p:nvSpPr>
          <p:cNvPr id="136" name="TextBox 15"/>
          <p:cNvSpPr txBox="1"/>
          <p:nvPr/>
        </p:nvSpPr>
        <p:spPr>
          <a:xfrm>
            <a:off x="4716502" y="4262246"/>
            <a:ext cx="2743201"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1400"/>
            </a:lvl1pPr>
          </a:lstStyle>
          <a:p>
            <a:pPr/>
            <a:r>
              <a:t>Blue Lagoon</a:t>
            </a:r>
          </a:p>
        </p:txBody>
      </p:sp>
      <p:sp>
        <p:nvSpPr>
          <p:cNvPr id="137" name="TextBox 16"/>
          <p:cNvSpPr txBox="1"/>
          <p:nvPr/>
        </p:nvSpPr>
        <p:spPr>
          <a:xfrm>
            <a:off x="8620125" y="6460706"/>
            <a:ext cx="2743200"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1400"/>
            </a:lvl1pPr>
          </a:lstStyle>
          <a:p>
            <a:pPr/>
            <a:r>
              <a:t>Vik</a:t>
            </a:r>
          </a:p>
        </p:txBody>
      </p:sp>
      <p:sp>
        <p:nvSpPr>
          <p:cNvPr id="138" name="TextBox 17"/>
          <p:cNvSpPr txBox="1"/>
          <p:nvPr/>
        </p:nvSpPr>
        <p:spPr>
          <a:xfrm>
            <a:off x="4629508" y="1828800"/>
            <a:ext cx="2917188" cy="358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262626"/>
                </a:solidFill>
              </a:defRPr>
            </a:lvl1pPr>
          </a:lstStyle>
          <a:p>
            <a:pPr/>
            <a:r>
              <a:t>Thursday September 14th </a:t>
            </a:r>
          </a:p>
        </p:txBody>
      </p:sp>
      <p:pic>
        <p:nvPicPr>
          <p:cNvPr id="139" name="Picture 1" descr="Picture 1"/>
          <p:cNvPicPr>
            <a:picLocks noChangeAspect="1"/>
          </p:cNvPicPr>
          <p:nvPr/>
        </p:nvPicPr>
        <p:blipFill>
          <a:blip r:embed="rId6">
            <a:extLst/>
          </a:blip>
          <a:stretch>
            <a:fillRect/>
          </a:stretch>
        </p:blipFill>
        <p:spPr>
          <a:xfrm>
            <a:off x="8620125" y="2575098"/>
            <a:ext cx="2644196" cy="1646707"/>
          </a:xfrm>
          <a:prstGeom prst="rect">
            <a:avLst/>
          </a:prstGeom>
          <a:ln w="12700">
            <a:miter lim="400000"/>
          </a:ln>
        </p:spPr>
      </p:pic>
      <p:sp>
        <p:nvSpPr>
          <p:cNvPr id="140" name="TextBox 11"/>
          <p:cNvSpPr txBox="1"/>
          <p:nvPr/>
        </p:nvSpPr>
        <p:spPr>
          <a:xfrm>
            <a:off x="8521120" y="4262246"/>
            <a:ext cx="2743201"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1400"/>
            </a:lvl1pPr>
          </a:lstStyle>
          <a:p>
            <a:pPr/>
            <a:r>
              <a:t>Hvolsvollur</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2" name="Picture 2" descr="Picture 2"/>
          <p:cNvPicPr>
            <a:picLocks noChangeAspect="1"/>
          </p:cNvPicPr>
          <p:nvPr/>
        </p:nvPicPr>
        <p:blipFill>
          <a:blip r:embed="rId2">
            <a:extLst/>
          </a:blip>
          <a:stretch>
            <a:fillRect/>
          </a:stretch>
        </p:blipFill>
        <p:spPr>
          <a:xfrm>
            <a:off x="0" y="0"/>
            <a:ext cx="5912069" cy="6858000"/>
          </a:xfrm>
          <a:prstGeom prst="rect">
            <a:avLst/>
          </a:prstGeom>
          <a:ln w="12700">
            <a:miter lim="400000"/>
          </a:ln>
        </p:spPr>
      </p:pic>
      <p:pic>
        <p:nvPicPr>
          <p:cNvPr id="143" name="Picture 1" descr="Picture 1"/>
          <p:cNvPicPr>
            <a:picLocks noChangeAspect="1"/>
          </p:cNvPicPr>
          <p:nvPr/>
        </p:nvPicPr>
        <p:blipFill>
          <a:blip r:embed="rId3">
            <a:extLst/>
          </a:blip>
          <a:stretch>
            <a:fillRect/>
          </a:stretch>
        </p:blipFill>
        <p:spPr>
          <a:xfrm>
            <a:off x="6170903" y="387451"/>
            <a:ext cx="2914909" cy="5914867"/>
          </a:xfrm>
          <a:prstGeom prst="rect">
            <a:avLst/>
          </a:prstGeom>
          <a:ln w="12700">
            <a:miter lim="400000"/>
          </a:ln>
        </p:spPr>
      </p:pic>
      <p:pic>
        <p:nvPicPr>
          <p:cNvPr id="144" name="Picture 4" descr="Picture 4"/>
          <p:cNvPicPr>
            <a:picLocks noChangeAspect="1"/>
          </p:cNvPicPr>
          <p:nvPr/>
        </p:nvPicPr>
        <p:blipFill>
          <a:blip r:embed="rId4">
            <a:extLst/>
          </a:blip>
          <a:stretch>
            <a:fillRect/>
          </a:stretch>
        </p:blipFill>
        <p:spPr>
          <a:xfrm>
            <a:off x="9085811" y="1263066"/>
            <a:ext cx="2871096" cy="368717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6" name="Picture 1" descr="Picture 1"/>
          <p:cNvPicPr>
            <a:picLocks noChangeAspect="1"/>
          </p:cNvPicPr>
          <p:nvPr/>
        </p:nvPicPr>
        <p:blipFill>
          <a:blip r:embed="rId2">
            <a:extLst/>
          </a:blip>
          <a:stretch>
            <a:fillRect/>
          </a:stretch>
        </p:blipFill>
        <p:spPr>
          <a:xfrm>
            <a:off x="0" y="1"/>
            <a:ext cx="4830442" cy="2794959"/>
          </a:xfrm>
          <a:prstGeom prst="rect">
            <a:avLst/>
          </a:prstGeom>
          <a:ln w="12700">
            <a:miter lim="400000"/>
          </a:ln>
        </p:spPr>
      </p:pic>
      <p:sp>
        <p:nvSpPr>
          <p:cNvPr id="147" name="TextBox 2"/>
          <p:cNvSpPr txBox="1"/>
          <p:nvPr/>
        </p:nvSpPr>
        <p:spPr>
          <a:xfrm>
            <a:off x="1466491" y="2794959"/>
            <a:ext cx="1949569"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Reykjanesta</a:t>
            </a:r>
          </a:p>
        </p:txBody>
      </p:sp>
      <p:pic>
        <p:nvPicPr>
          <p:cNvPr id="148" name="Picture 3" descr="Picture 3"/>
          <p:cNvPicPr>
            <a:picLocks noChangeAspect="1"/>
          </p:cNvPicPr>
          <p:nvPr/>
        </p:nvPicPr>
        <p:blipFill>
          <a:blip r:embed="rId3">
            <a:extLst/>
          </a:blip>
          <a:stretch>
            <a:fillRect/>
          </a:stretch>
        </p:blipFill>
        <p:spPr>
          <a:xfrm>
            <a:off x="0" y="4305382"/>
            <a:ext cx="4771505" cy="2537888"/>
          </a:xfrm>
          <a:prstGeom prst="rect">
            <a:avLst/>
          </a:prstGeom>
          <a:ln w="12700">
            <a:miter lim="400000"/>
          </a:ln>
        </p:spPr>
      </p:pic>
      <p:sp>
        <p:nvSpPr>
          <p:cNvPr id="149" name="TextBox 4"/>
          <p:cNvSpPr txBox="1"/>
          <p:nvPr/>
        </p:nvSpPr>
        <p:spPr>
          <a:xfrm>
            <a:off x="1647313" y="3810968"/>
            <a:ext cx="1949570"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Krysuvik</a:t>
            </a:r>
          </a:p>
        </p:txBody>
      </p:sp>
      <p:pic>
        <p:nvPicPr>
          <p:cNvPr id="150" name="Picture 5" descr="Picture 5"/>
          <p:cNvPicPr>
            <a:picLocks noChangeAspect="1"/>
          </p:cNvPicPr>
          <p:nvPr/>
        </p:nvPicPr>
        <p:blipFill>
          <a:blip r:embed="rId4">
            <a:extLst/>
          </a:blip>
          <a:stretch>
            <a:fillRect/>
          </a:stretch>
        </p:blipFill>
        <p:spPr>
          <a:xfrm>
            <a:off x="6612646" y="-7950"/>
            <a:ext cx="3680885" cy="2810858"/>
          </a:xfrm>
          <a:prstGeom prst="rect">
            <a:avLst/>
          </a:prstGeom>
          <a:ln w="12700">
            <a:miter lim="400000"/>
          </a:ln>
        </p:spPr>
      </p:pic>
      <p:sp>
        <p:nvSpPr>
          <p:cNvPr id="151" name="TextBox 6"/>
          <p:cNvSpPr txBox="1"/>
          <p:nvPr/>
        </p:nvSpPr>
        <p:spPr>
          <a:xfrm>
            <a:off x="7450049" y="2829729"/>
            <a:ext cx="2449455"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Reykjanes Lighthouse</a:t>
            </a:r>
          </a:p>
        </p:txBody>
      </p:sp>
      <p:pic>
        <p:nvPicPr>
          <p:cNvPr id="152" name="Picture 7" descr="Picture 7"/>
          <p:cNvPicPr>
            <a:picLocks noChangeAspect="1"/>
          </p:cNvPicPr>
          <p:nvPr/>
        </p:nvPicPr>
        <p:blipFill>
          <a:blip r:embed="rId5">
            <a:extLst/>
          </a:blip>
          <a:stretch>
            <a:fillRect/>
          </a:stretch>
        </p:blipFill>
        <p:spPr>
          <a:xfrm>
            <a:off x="5930026" y="4305382"/>
            <a:ext cx="4871166" cy="2543129"/>
          </a:xfrm>
          <a:prstGeom prst="rect">
            <a:avLst/>
          </a:prstGeom>
          <a:ln w="12700">
            <a:miter lim="400000"/>
          </a:ln>
        </p:spPr>
      </p:pic>
      <p:sp>
        <p:nvSpPr>
          <p:cNvPr id="153" name="TextBox 8"/>
          <p:cNvSpPr txBox="1"/>
          <p:nvPr/>
        </p:nvSpPr>
        <p:spPr>
          <a:xfrm>
            <a:off x="7173883" y="3810968"/>
            <a:ext cx="2741776"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Lava Field near Grindavik</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5" name="Picture 1" descr="Picture 1"/>
          <p:cNvPicPr>
            <a:picLocks noChangeAspect="1"/>
          </p:cNvPicPr>
          <p:nvPr/>
        </p:nvPicPr>
        <p:blipFill>
          <a:blip r:embed="rId2">
            <a:extLst/>
          </a:blip>
          <a:stretch>
            <a:fillRect/>
          </a:stretch>
        </p:blipFill>
        <p:spPr>
          <a:xfrm>
            <a:off x="0" y="563966"/>
            <a:ext cx="12192000" cy="3956952"/>
          </a:xfrm>
          <a:prstGeom prst="rect">
            <a:avLst/>
          </a:prstGeom>
          <a:ln w="12700">
            <a:miter lim="400000"/>
          </a:ln>
        </p:spPr>
      </p:pic>
      <p:pic>
        <p:nvPicPr>
          <p:cNvPr id="156" name="Picture 4" descr="Picture 4"/>
          <p:cNvPicPr>
            <a:picLocks noChangeAspect="1"/>
          </p:cNvPicPr>
          <p:nvPr/>
        </p:nvPicPr>
        <p:blipFill>
          <a:blip r:embed="rId3">
            <a:extLst/>
          </a:blip>
          <a:stretch>
            <a:fillRect/>
          </a:stretch>
        </p:blipFill>
        <p:spPr>
          <a:xfrm>
            <a:off x="3854074" y="3834831"/>
            <a:ext cx="3386312" cy="3023169"/>
          </a:xfrm>
          <a:prstGeom prst="rect">
            <a:avLst/>
          </a:prstGeom>
          <a:ln w="12700">
            <a:miter lim="400000"/>
          </a:ln>
        </p:spPr>
      </p:pic>
      <p:pic>
        <p:nvPicPr>
          <p:cNvPr id="157" name="Picture 5" descr="Picture 5"/>
          <p:cNvPicPr>
            <a:picLocks noChangeAspect="1"/>
          </p:cNvPicPr>
          <p:nvPr/>
        </p:nvPicPr>
        <p:blipFill>
          <a:blip r:embed="rId4">
            <a:extLst/>
          </a:blip>
          <a:stretch>
            <a:fillRect/>
          </a:stretch>
        </p:blipFill>
        <p:spPr>
          <a:xfrm>
            <a:off x="590110" y="4586352"/>
            <a:ext cx="2568727" cy="1627942"/>
          </a:xfrm>
          <a:prstGeom prst="rect">
            <a:avLst/>
          </a:prstGeom>
          <a:ln w="12700">
            <a:miter lim="400000"/>
          </a:ln>
        </p:spPr>
      </p:pic>
      <p:pic>
        <p:nvPicPr>
          <p:cNvPr id="158" name="Picture 6" descr="Picture 6"/>
          <p:cNvPicPr>
            <a:picLocks noChangeAspect="1"/>
          </p:cNvPicPr>
          <p:nvPr/>
        </p:nvPicPr>
        <p:blipFill>
          <a:blip r:embed="rId5">
            <a:extLst/>
          </a:blip>
          <a:stretch>
            <a:fillRect/>
          </a:stretch>
        </p:blipFill>
        <p:spPr>
          <a:xfrm>
            <a:off x="8586951" y="4586352"/>
            <a:ext cx="2219595" cy="1645993"/>
          </a:xfrm>
          <a:prstGeom prst="rect">
            <a:avLst/>
          </a:prstGeom>
          <a:ln w="12700">
            <a:miter lim="400000"/>
          </a:ln>
        </p:spPr>
      </p:pic>
      <p:sp>
        <p:nvSpPr>
          <p:cNvPr id="159" name="TextBox 7"/>
          <p:cNvSpPr txBox="1"/>
          <p:nvPr/>
        </p:nvSpPr>
        <p:spPr>
          <a:xfrm>
            <a:off x="1180407" y="6279729"/>
            <a:ext cx="1670860"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sz="1200"/>
            </a:lvl1pPr>
          </a:lstStyle>
          <a:p>
            <a:pPr/>
            <a:r>
              <a:t>Route 427</a:t>
            </a:r>
          </a:p>
        </p:txBody>
      </p:sp>
      <p:sp>
        <p:nvSpPr>
          <p:cNvPr id="160" name="TextBox 8"/>
          <p:cNvSpPr txBox="1"/>
          <p:nvPr/>
        </p:nvSpPr>
        <p:spPr>
          <a:xfrm>
            <a:off x="9279774" y="6297779"/>
            <a:ext cx="1670859"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sz="1200"/>
            </a:lvl1pPr>
          </a:lstStyle>
          <a:p>
            <a:pPr/>
            <a:r>
              <a:t>Eyrarbakki</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2" name="Picture 1" descr="Picture 1"/>
          <p:cNvPicPr>
            <a:picLocks noChangeAspect="1"/>
          </p:cNvPicPr>
          <p:nvPr/>
        </p:nvPicPr>
        <p:blipFill>
          <a:blip r:embed="rId2">
            <a:extLst/>
          </a:blip>
          <a:stretch>
            <a:fillRect/>
          </a:stretch>
        </p:blipFill>
        <p:spPr>
          <a:xfrm>
            <a:off x="515564" y="311284"/>
            <a:ext cx="5291849" cy="3624038"/>
          </a:xfrm>
          <a:prstGeom prst="rect">
            <a:avLst/>
          </a:prstGeom>
          <a:ln w="12700">
            <a:miter lim="400000"/>
          </a:ln>
        </p:spPr>
      </p:pic>
      <p:sp>
        <p:nvSpPr>
          <p:cNvPr id="163" name="TextBox 2"/>
          <p:cNvSpPr txBox="1"/>
          <p:nvPr/>
        </p:nvSpPr>
        <p:spPr>
          <a:xfrm>
            <a:off x="5943600" y="1108953"/>
            <a:ext cx="5116749"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atin typeface="Open Sans"/>
                <a:ea typeface="Open Sans"/>
                <a:cs typeface="Open Sans"/>
                <a:sym typeface="Open Sans"/>
              </a:defRPr>
            </a:lvl1pPr>
          </a:lstStyle>
          <a:p>
            <a:pPr/>
            <a:r>
              <a:t>There is a grocery store “Kjarval” on the way from Blue Lagoon to Vik (about 103km or 1h19 after departure) in Hvolsvollur.  It should be on Highway 1, not far after the gas station “Skeljungur”.</a:t>
            </a:r>
          </a:p>
        </p:txBody>
      </p:sp>
      <p:pic>
        <p:nvPicPr>
          <p:cNvPr id="164" name="Picture 3" descr="Picture 3"/>
          <p:cNvPicPr>
            <a:picLocks noChangeAspect="1"/>
          </p:cNvPicPr>
          <p:nvPr/>
        </p:nvPicPr>
        <p:blipFill>
          <a:blip r:embed="rId3">
            <a:extLst/>
          </a:blip>
          <a:stretch>
            <a:fillRect/>
          </a:stretch>
        </p:blipFill>
        <p:spPr>
          <a:xfrm>
            <a:off x="6250121" y="2782110"/>
            <a:ext cx="5734357" cy="3925189"/>
          </a:xfrm>
          <a:prstGeom prst="rect">
            <a:avLst/>
          </a:prstGeom>
          <a:ln w="12700">
            <a:miter lim="400000"/>
          </a:ln>
        </p:spPr>
      </p:pic>
      <p:sp>
        <p:nvSpPr>
          <p:cNvPr id="165" name="TextBox 4"/>
          <p:cNvSpPr txBox="1"/>
          <p:nvPr/>
        </p:nvSpPr>
        <p:spPr>
          <a:xfrm>
            <a:off x="826850" y="4183946"/>
            <a:ext cx="5116750" cy="157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latin typeface="Open Sans"/>
                <a:ea typeface="Open Sans"/>
                <a:cs typeface="Open Sans"/>
                <a:sym typeface="Open Sans"/>
              </a:defRPr>
            </a:pPr>
            <a:r>
              <a:t>At the Saga Centre in Hvolsvöllur, guests are invited into a medieval world of Icelandic culture in the early centuries of Iceland’s history. The exhibition covers such subjects as ocean travel and navigation, religion, Viking cosmology, and the literary art of the sagas, Iceland’s most important contribution to world literature. Prominence is given to Njáls Saga, the masterpiece of Icelandic sagas, which takes place in the Rangárvellir region</a:t>
            </a:r>
            <a:r>
              <a:rPr sz="1400"/>
              <a:t>.</a:t>
            </a:r>
            <a:endParaRPr sz="1400"/>
          </a:p>
          <a:p>
            <a:pPr>
              <a:defRPr sz="1400"/>
            </a:pPr>
            <a:r>
              <a:t>(Opening hours: 9am-6pm / 900 isk entry fee)</a:t>
            </a:r>
          </a:p>
        </p:txBody>
      </p:sp>
      <p:pic>
        <p:nvPicPr>
          <p:cNvPr id="166" name="Picture 5" descr="Picture 5"/>
          <p:cNvPicPr>
            <a:picLocks noChangeAspect="1"/>
          </p:cNvPicPr>
          <p:nvPr/>
        </p:nvPicPr>
        <p:blipFill>
          <a:blip r:embed="rId4">
            <a:extLst/>
          </a:blip>
          <a:stretch>
            <a:fillRect/>
          </a:stretch>
        </p:blipFill>
        <p:spPr>
          <a:xfrm>
            <a:off x="1744898" y="5982904"/>
            <a:ext cx="2447724" cy="72439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8" name="Picture 2" descr="Picture 2"/>
          <p:cNvPicPr>
            <a:picLocks noChangeAspect="1"/>
          </p:cNvPicPr>
          <p:nvPr/>
        </p:nvPicPr>
        <p:blipFill>
          <a:blip r:embed="rId2">
            <a:extLst/>
          </a:blip>
          <a:stretch>
            <a:fillRect/>
          </a:stretch>
        </p:blipFill>
        <p:spPr>
          <a:xfrm>
            <a:off x="0" y="928615"/>
            <a:ext cx="6728605" cy="4523280"/>
          </a:xfrm>
          <a:prstGeom prst="rect">
            <a:avLst/>
          </a:prstGeom>
          <a:ln w="12700">
            <a:miter lim="400000"/>
          </a:ln>
        </p:spPr>
      </p:pic>
      <p:pic>
        <p:nvPicPr>
          <p:cNvPr id="169" name="Picture 1" descr="Picture 1"/>
          <p:cNvPicPr>
            <a:picLocks noChangeAspect="1"/>
          </p:cNvPicPr>
          <p:nvPr/>
        </p:nvPicPr>
        <p:blipFill>
          <a:blip r:embed="rId3">
            <a:extLst/>
          </a:blip>
          <a:stretch>
            <a:fillRect/>
          </a:stretch>
        </p:blipFill>
        <p:spPr>
          <a:xfrm>
            <a:off x="7608317" y="1447179"/>
            <a:ext cx="3600451" cy="348615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